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17"/>
  </p:notesMasterIdLst>
  <p:handoutMasterIdLst>
    <p:handoutMasterId r:id="rId18"/>
  </p:handoutMasterIdLst>
  <p:sldIdLst>
    <p:sldId id="259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3" r:id="rId13"/>
    <p:sldId id="272" r:id="rId14"/>
    <p:sldId id="271" r:id="rId15"/>
    <p:sldId id="274" r:id="rId16"/>
  </p:sldIdLst>
  <p:sldSz cx="12192000" cy="6858000"/>
  <p:notesSz cx="6808788" cy="9940925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6D45"/>
    <a:srgbClr val="B54C2D"/>
    <a:srgbClr val="A3A3D1"/>
    <a:srgbClr val="ACBAC8"/>
    <a:srgbClr val="DDA147"/>
    <a:srgbClr val="B66952"/>
    <a:srgbClr val="DF9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FFB210-477A-4A58-B1E2-7110B7F5D6D9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DC7101C-2E19-4C46-B1C0-8EB6228D98D1}">
      <dgm:prSet phldrT="[Testo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it-IT" dirty="0"/>
            <a:t>I nostri Servizi </a:t>
          </a:r>
        </a:p>
      </dgm:t>
    </dgm:pt>
    <dgm:pt modelId="{E84C30BE-CBFA-48B9-A27F-2C342BA72036}" type="parTrans" cxnId="{09CD4D4A-A1C2-41BC-BA9A-0842343F2797}">
      <dgm:prSet/>
      <dgm:spPr/>
      <dgm:t>
        <a:bodyPr/>
        <a:lstStyle/>
        <a:p>
          <a:endParaRPr lang="it-IT"/>
        </a:p>
      </dgm:t>
    </dgm:pt>
    <dgm:pt modelId="{F0EB4F43-461C-4543-A17B-79A71C2DB909}" type="sibTrans" cxnId="{09CD4D4A-A1C2-41BC-BA9A-0842343F2797}">
      <dgm:prSet/>
      <dgm:spPr/>
      <dgm:t>
        <a:bodyPr/>
        <a:lstStyle/>
        <a:p>
          <a:endParaRPr lang="it-IT"/>
        </a:p>
      </dgm:t>
    </dgm:pt>
    <dgm:pt modelId="{676AF1F8-D6FC-4230-B09D-E96E6E48B71D}">
      <dgm:prSet custT="1"/>
      <dgm:spPr/>
      <dgm:t>
        <a:bodyPr/>
        <a:lstStyle/>
        <a:p>
          <a:r>
            <a:rPr lang="it-IT" sz="1300" kern="1200" dirty="0">
              <a:solidFill>
                <a:prstClr val="white"/>
              </a:solidFill>
              <a:latin typeface="Goudy Old Style"/>
              <a:ea typeface="+mn-ea"/>
              <a:cs typeface="+mn-cs"/>
            </a:rPr>
            <a:t>CONSULENZA</a:t>
          </a:r>
          <a:r>
            <a:rPr lang="it-IT" sz="1300" kern="1200" dirty="0"/>
            <a:t> CONTABILE E FISCALE</a:t>
          </a:r>
        </a:p>
      </dgm:t>
    </dgm:pt>
    <dgm:pt modelId="{A6A836A9-E56F-4388-9912-1DD5EBFC5AE9}" type="parTrans" cxnId="{F42941FD-6AED-41FD-9259-2C6D37888923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it-IT"/>
        </a:p>
      </dgm:t>
    </dgm:pt>
    <dgm:pt modelId="{34002155-D1FC-4883-9E1B-0AD929B611B6}" type="sibTrans" cxnId="{F42941FD-6AED-41FD-9259-2C6D37888923}">
      <dgm:prSet/>
      <dgm:spPr/>
      <dgm:t>
        <a:bodyPr/>
        <a:lstStyle/>
        <a:p>
          <a:endParaRPr lang="it-IT"/>
        </a:p>
      </dgm:t>
    </dgm:pt>
    <dgm:pt modelId="{7A4DBEB0-FD1A-47EA-8970-003360644913}">
      <dgm:prSet custT="1"/>
      <dgm:spPr/>
      <dgm:t>
        <a:bodyPr/>
        <a:lstStyle/>
        <a:p>
          <a:r>
            <a:rPr lang="it-IT" sz="1300" dirty="0"/>
            <a:t>CONSULENZA SOCIETARIA E AZIENDALE</a:t>
          </a:r>
        </a:p>
      </dgm:t>
    </dgm:pt>
    <dgm:pt modelId="{08039B4F-759F-42ED-9D05-011211C86701}" type="parTrans" cxnId="{0AC5294A-DE58-4CF6-A319-C9F713B40D5F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it-IT"/>
        </a:p>
      </dgm:t>
    </dgm:pt>
    <dgm:pt modelId="{828D234E-D9CF-47B3-BD94-FB8B82C60817}" type="sibTrans" cxnId="{0AC5294A-DE58-4CF6-A319-C9F713B40D5F}">
      <dgm:prSet/>
      <dgm:spPr/>
      <dgm:t>
        <a:bodyPr/>
        <a:lstStyle/>
        <a:p>
          <a:endParaRPr lang="it-IT"/>
        </a:p>
      </dgm:t>
    </dgm:pt>
    <dgm:pt modelId="{AE9860D5-822E-4463-AD99-5B7AFF2B8439}">
      <dgm:prSet custT="1"/>
      <dgm:spPr/>
      <dgm:t>
        <a:bodyPr/>
        <a:lstStyle/>
        <a:p>
          <a:r>
            <a:rPr lang="it-IT" sz="1300" dirty="0"/>
            <a:t>CONSULENZA DEL LAVORO ED ELABORAZIONE PAGHE</a:t>
          </a:r>
        </a:p>
      </dgm:t>
    </dgm:pt>
    <dgm:pt modelId="{EAB23DB2-6393-457B-9191-3EC284A42B31}" type="parTrans" cxnId="{0FA4A62C-295E-4EE9-ABAF-A8387CF5278A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it-IT"/>
        </a:p>
      </dgm:t>
    </dgm:pt>
    <dgm:pt modelId="{E83588F5-F704-43F6-A489-01F714352B51}" type="sibTrans" cxnId="{0FA4A62C-295E-4EE9-ABAF-A8387CF5278A}">
      <dgm:prSet/>
      <dgm:spPr/>
      <dgm:t>
        <a:bodyPr/>
        <a:lstStyle/>
        <a:p>
          <a:endParaRPr lang="it-IT"/>
        </a:p>
      </dgm:t>
    </dgm:pt>
    <dgm:pt modelId="{68A778CE-6542-42B9-8B58-11B879EF7746}">
      <dgm:prSet custT="1"/>
      <dgm:spPr/>
      <dgm:t>
        <a:bodyPr/>
        <a:lstStyle/>
        <a:p>
          <a:r>
            <a:rPr lang="it-IT" sz="1300" dirty="0"/>
            <a:t>ASSISTENZA TECNICA, RENDICONTAZIONE MONITORAGGIO E REVISIONE</a:t>
          </a:r>
        </a:p>
      </dgm:t>
    </dgm:pt>
    <dgm:pt modelId="{DCD8E65E-1DE2-4B35-BD77-25D7BB2F51E4}" type="parTrans" cxnId="{64D09B28-D358-4BBA-8460-988932180616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it-IT"/>
        </a:p>
      </dgm:t>
    </dgm:pt>
    <dgm:pt modelId="{E8F3D35D-CC56-4941-93E9-605E389BBD89}" type="sibTrans" cxnId="{64D09B28-D358-4BBA-8460-988932180616}">
      <dgm:prSet/>
      <dgm:spPr/>
      <dgm:t>
        <a:bodyPr/>
        <a:lstStyle/>
        <a:p>
          <a:endParaRPr lang="it-IT"/>
        </a:p>
      </dgm:t>
    </dgm:pt>
    <dgm:pt modelId="{AD7F91D2-E617-48F6-BDE6-C8F90D1EFB34}">
      <dgm:prSet custT="1"/>
      <dgm:spPr/>
      <dgm:t>
        <a:bodyPr/>
        <a:lstStyle/>
        <a:p>
          <a:r>
            <a:rPr lang="it-IT" sz="1300" kern="1200" dirty="0">
              <a:solidFill>
                <a:prstClr val="white"/>
              </a:solidFill>
              <a:latin typeface="Goudy Old Style"/>
              <a:ea typeface="+mn-ea"/>
              <a:cs typeface="+mn-cs"/>
            </a:rPr>
            <a:t>CONSULENZA</a:t>
          </a:r>
          <a:r>
            <a:rPr lang="it-IT" sz="1300" kern="1200" dirty="0"/>
            <a:t> FINANZIARIA</a:t>
          </a:r>
        </a:p>
      </dgm:t>
    </dgm:pt>
    <dgm:pt modelId="{7551ECC5-69AE-41CB-A3AD-7F8E2B875016}" type="parTrans" cxnId="{201D3357-9D42-443C-923D-CADE72EC2BDD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it-IT"/>
        </a:p>
      </dgm:t>
    </dgm:pt>
    <dgm:pt modelId="{E5783171-4088-4189-960C-51ADEF24FD89}" type="sibTrans" cxnId="{201D3357-9D42-443C-923D-CADE72EC2BDD}">
      <dgm:prSet/>
      <dgm:spPr/>
      <dgm:t>
        <a:bodyPr/>
        <a:lstStyle/>
        <a:p>
          <a:endParaRPr lang="it-IT"/>
        </a:p>
      </dgm:t>
    </dgm:pt>
    <dgm:pt modelId="{93384BBD-CB8B-4270-836D-21378D28C17A}">
      <dgm:prSet custT="1"/>
      <dgm:spPr/>
      <dgm:t>
        <a:bodyPr/>
        <a:lstStyle/>
        <a:p>
          <a:r>
            <a:rPr lang="it-IT" sz="1300" dirty="0"/>
            <a:t>INCARICHI SPECIFICI IN SOCIETA’ ED ENTI</a:t>
          </a:r>
        </a:p>
      </dgm:t>
    </dgm:pt>
    <dgm:pt modelId="{D6B2A53E-35E3-42CA-8B4A-B82B3B186C3F}" type="parTrans" cxnId="{28C898B9-24D9-4A86-974E-1FC6D57EBF53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it-IT"/>
        </a:p>
      </dgm:t>
    </dgm:pt>
    <dgm:pt modelId="{85C8976B-781F-4A56-B215-D7BDB9080389}" type="sibTrans" cxnId="{28C898B9-24D9-4A86-974E-1FC6D57EBF53}">
      <dgm:prSet/>
      <dgm:spPr/>
      <dgm:t>
        <a:bodyPr/>
        <a:lstStyle/>
        <a:p>
          <a:endParaRPr lang="it-IT"/>
        </a:p>
      </dgm:t>
    </dgm:pt>
    <dgm:pt modelId="{3A7BF275-011A-4B65-821E-AE9107522793}">
      <dgm:prSet/>
      <dgm:spPr/>
      <dgm:t>
        <a:bodyPr/>
        <a:lstStyle/>
        <a:p>
          <a:endParaRPr lang="it-IT"/>
        </a:p>
      </dgm:t>
    </dgm:pt>
    <dgm:pt modelId="{F14D65FC-2AB9-49D9-B37C-B53D2FFA275C}" type="parTrans" cxnId="{F19D61E3-EDFB-4FC7-8313-D6895BE56592}">
      <dgm:prSet/>
      <dgm:spPr/>
      <dgm:t>
        <a:bodyPr/>
        <a:lstStyle/>
        <a:p>
          <a:endParaRPr lang="it-IT"/>
        </a:p>
      </dgm:t>
    </dgm:pt>
    <dgm:pt modelId="{0CE5787D-0D76-445E-BBC6-679FA2133C1D}" type="sibTrans" cxnId="{F19D61E3-EDFB-4FC7-8313-D6895BE56592}">
      <dgm:prSet/>
      <dgm:spPr/>
      <dgm:t>
        <a:bodyPr/>
        <a:lstStyle/>
        <a:p>
          <a:endParaRPr lang="it-IT"/>
        </a:p>
      </dgm:t>
    </dgm:pt>
    <dgm:pt modelId="{0CFE2186-D873-442B-86CE-DFABD1A46C06}">
      <dgm:prSet/>
      <dgm:spPr/>
      <dgm:t>
        <a:bodyPr/>
        <a:lstStyle/>
        <a:p>
          <a:endParaRPr lang="it-IT" dirty="0"/>
        </a:p>
      </dgm:t>
    </dgm:pt>
    <dgm:pt modelId="{E33012E8-F4F2-4CD4-9DAD-17F0EE5757CB}" type="parTrans" cxnId="{7D744565-9720-4B7F-BBD1-C5252DC26801}">
      <dgm:prSet/>
      <dgm:spPr/>
      <dgm:t>
        <a:bodyPr/>
        <a:lstStyle/>
        <a:p>
          <a:endParaRPr lang="it-IT"/>
        </a:p>
      </dgm:t>
    </dgm:pt>
    <dgm:pt modelId="{B2F90189-9BF0-415E-B24A-9CFC4D64CC57}" type="sibTrans" cxnId="{7D744565-9720-4B7F-BBD1-C5252DC26801}">
      <dgm:prSet/>
      <dgm:spPr/>
      <dgm:t>
        <a:bodyPr/>
        <a:lstStyle/>
        <a:p>
          <a:endParaRPr lang="it-IT"/>
        </a:p>
      </dgm:t>
    </dgm:pt>
    <dgm:pt modelId="{995F6EF3-283F-404B-873A-AE95723014DE}">
      <dgm:prSet/>
      <dgm:spPr/>
      <dgm:t>
        <a:bodyPr/>
        <a:lstStyle/>
        <a:p>
          <a:endParaRPr lang="it-IT"/>
        </a:p>
      </dgm:t>
    </dgm:pt>
    <dgm:pt modelId="{EE4AFD04-6643-4633-9B25-5842A9379EE7}" type="parTrans" cxnId="{94E73FC8-6C30-4BA1-97F1-3123C08D7961}">
      <dgm:prSet/>
      <dgm:spPr/>
      <dgm:t>
        <a:bodyPr/>
        <a:lstStyle/>
        <a:p>
          <a:endParaRPr lang="it-IT"/>
        </a:p>
      </dgm:t>
    </dgm:pt>
    <dgm:pt modelId="{7F502F2A-F39A-4B66-8426-412686B47A81}" type="sibTrans" cxnId="{94E73FC8-6C30-4BA1-97F1-3123C08D7961}">
      <dgm:prSet/>
      <dgm:spPr/>
      <dgm:t>
        <a:bodyPr/>
        <a:lstStyle/>
        <a:p>
          <a:endParaRPr lang="it-IT"/>
        </a:p>
      </dgm:t>
    </dgm:pt>
    <dgm:pt modelId="{24239954-E2EE-495F-A25C-2D17F4CBA591}">
      <dgm:prSet/>
      <dgm:spPr/>
      <dgm:t>
        <a:bodyPr/>
        <a:lstStyle/>
        <a:p>
          <a:endParaRPr lang="it-IT" dirty="0"/>
        </a:p>
      </dgm:t>
    </dgm:pt>
    <dgm:pt modelId="{458A74C7-0994-4FD1-AC53-CDC7BF49C6F5}" type="parTrans" cxnId="{C0B22206-7C2A-4218-8037-545C10F9D149}">
      <dgm:prSet/>
      <dgm:spPr/>
      <dgm:t>
        <a:bodyPr/>
        <a:lstStyle/>
        <a:p>
          <a:endParaRPr lang="it-IT"/>
        </a:p>
      </dgm:t>
    </dgm:pt>
    <dgm:pt modelId="{9DC65EE4-2021-426A-9AB0-49A7AEBF1E4A}" type="sibTrans" cxnId="{C0B22206-7C2A-4218-8037-545C10F9D149}">
      <dgm:prSet/>
      <dgm:spPr/>
      <dgm:t>
        <a:bodyPr/>
        <a:lstStyle/>
        <a:p>
          <a:endParaRPr lang="it-IT"/>
        </a:p>
      </dgm:t>
    </dgm:pt>
    <dgm:pt modelId="{1E6244CA-7673-4DF2-8800-BC3B69AFF48D}" type="pres">
      <dgm:prSet presAssocID="{58FFB210-477A-4A58-B1E2-7110B7F5D6D9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BC0BE51-D920-406A-A52A-58BA05303407}" type="pres">
      <dgm:prSet presAssocID="{CDC7101C-2E19-4C46-B1C0-8EB6228D98D1}" presName="centerShape" presStyleLbl="node0" presStyleIdx="0" presStyleCnt="1"/>
      <dgm:spPr/>
    </dgm:pt>
    <dgm:pt modelId="{EF1E824E-6CA6-4504-8915-D5BDBA80E7B3}" type="pres">
      <dgm:prSet presAssocID="{EAB23DB2-6393-457B-9191-3EC284A42B31}" presName="parTrans" presStyleLbl="sibTrans2D1" presStyleIdx="0" presStyleCnt="6"/>
      <dgm:spPr/>
    </dgm:pt>
    <dgm:pt modelId="{119954D1-1ACD-4AA3-97F9-E21F640A712E}" type="pres">
      <dgm:prSet presAssocID="{EAB23DB2-6393-457B-9191-3EC284A42B31}" presName="connectorText" presStyleLbl="sibTrans2D1" presStyleIdx="0" presStyleCnt="6"/>
      <dgm:spPr/>
    </dgm:pt>
    <dgm:pt modelId="{746C35CB-0404-430E-9AF0-1196F0837014}" type="pres">
      <dgm:prSet presAssocID="{AE9860D5-822E-4463-AD99-5B7AFF2B8439}" presName="node" presStyleLbl="node1" presStyleIdx="0" presStyleCnt="6" custScaleX="121950" custScaleY="110755" custRadScaleRad="133848">
        <dgm:presLayoutVars>
          <dgm:bulletEnabled val="1"/>
        </dgm:presLayoutVars>
      </dgm:prSet>
      <dgm:spPr/>
    </dgm:pt>
    <dgm:pt modelId="{064B22CA-4D5D-45D2-B587-38F6096BAC9C}" type="pres">
      <dgm:prSet presAssocID="{08039B4F-759F-42ED-9D05-011211C86701}" presName="parTrans" presStyleLbl="sibTrans2D1" presStyleIdx="1" presStyleCnt="6"/>
      <dgm:spPr/>
    </dgm:pt>
    <dgm:pt modelId="{4B9BE7FC-D5E4-4D12-B1B2-D852F893C901}" type="pres">
      <dgm:prSet presAssocID="{08039B4F-759F-42ED-9D05-011211C86701}" presName="connectorText" presStyleLbl="sibTrans2D1" presStyleIdx="1" presStyleCnt="6"/>
      <dgm:spPr/>
    </dgm:pt>
    <dgm:pt modelId="{DB1BD92F-2A53-4AEB-BD07-3E5EBAC2BB83}" type="pres">
      <dgm:prSet presAssocID="{7A4DBEB0-FD1A-47EA-8970-003360644913}" presName="node" presStyleLbl="node1" presStyleIdx="1" presStyleCnt="6" custScaleX="117358" custScaleY="115734" custRadScaleRad="149025" custRadScaleInc="2992">
        <dgm:presLayoutVars>
          <dgm:bulletEnabled val="1"/>
        </dgm:presLayoutVars>
      </dgm:prSet>
      <dgm:spPr/>
    </dgm:pt>
    <dgm:pt modelId="{3BAA668D-1149-4958-BB88-46B332634D9F}" type="pres">
      <dgm:prSet presAssocID="{A6A836A9-E56F-4388-9912-1DD5EBFC5AE9}" presName="parTrans" presStyleLbl="sibTrans2D1" presStyleIdx="2" presStyleCnt="6"/>
      <dgm:spPr/>
    </dgm:pt>
    <dgm:pt modelId="{7FCFE710-C07A-446B-9DB2-5BAF0CD73FDA}" type="pres">
      <dgm:prSet presAssocID="{A6A836A9-E56F-4388-9912-1DD5EBFC5AE9}" presName="connectorText" presStyleLbl="sibTrans2D1" presStyleIdx="2" presStyleCnt="6"/>
      <dgm:spPr/>
    </dgm:pt>
    <dgm:pt modelId="{DDD74AC9-7AB3-4CB1-858E-E94D1BB1F15F}" type="pres">
      <dgm:prSet presAssocID="{676AF1F8-D6FC-4230-B09D-E96E6E48B71D}" presName="node" presStyleLbl="node1" presStyleIdx="2" presStyleCnt="6" custScaleX="116239" custScaleY="113056" custRadScaleRad="152713" custRadScaleInc="-27">
        <dgm:presLayoutVars>
          <dgm:bulletEnabled val="1"/>
        </dgm:presLayoutVars>
      </dgm:prSet>
      <dgm:spPr/>
    </dgm:pt>
    <dgm:pt modelId="{AD25FCE9-0F04-44AF-AB25-6D1FDDD7C05B}" type="pres">
      <dgm:prSet presAssocID="{D6B2A53E-35E3-42CA-8B4A-B82B3B186C3F}" presName="parTrans" presStyleLbl="sibTrans2D1" presStyleIdx="3" presStyleCnt="6"/>
      <dgm:spPr/>
    </dgm:pt>
    <dgm:pt modelId="{8926A497-14AD-437B-8BAE-8AC80A0389DF}" type="pres">
      <dgm:prSet presAssocID="{D6B2A53E-35E3-42CA-8B4A-B82B3B186C3F}" presName="connectorText" presStyleLbl="sibTrans2D1" presStyleIdx="3" presStyleCnt="6"/>
      <dgm:spPr/>
    </dgm:pt>
    <dgm:pt modelId="{5594FCB8-9E8B-4C84-9485-C20B8ED90360}" type="pres">
      <dgm:prSet presAssocID="{93384BBD-CB8B-4270-836D-21378D28C17A}" presName="node" presStyleLbl="node1" presStyleIdx="3" presStyleCnt="6" custScaleX="121200" custScaleY="110901">
        <dgm:presLayoutVars>
          <dgm:bulletEnabled val="1"/>
        </dgm:presLayoutVars>
      </dgm:prSet>
      <dgm:spPr/>
    </dgm:pt>
    <dgm:pt modelId="{4ADB7C38-9922-4FFB-BE16-70AA61EE26DD}" type="pres">
      <dgm:prSet presAssocID="{7551ECC5-69AE-41CB-A3AD-7F8E2B875016}" presName="parTrans" presStyleLbl="sibTrans2D1" presStyleIdx="4" presStyleCnt="6"/>
      <dgm:spPr/>
    </dgm:pt>
    <dgm:pt modelId="{B1514BF7-103C-4AA0-B551-F763DB4D8BB4}" type="pres">
      <dgm:prSet presAssocID="{7551ECC5-69AE-41CB-A3AD-7F8E2B875016}" presName="connectorText" presStyleLbl="sibTrans2D1" presStyleIdx="4" presStyleCnt="6"/>
      <dgm:spPr/>
    </dgm:pt>
    <dgm:pt modelId="{7F6AAEA1-C3CA-4DE0-A9AF-BE8987D175CC}" type="pres">
      <dgm:prSet presAssocID="{AD7F91D2-E617-48F6-BDE6-C8F90D1EFB34}" presName="node" presStyleLbl="node1" presStyleIdx="4" presStyleCnt="6" custScaleX="118514" custScaleY="112192" custRadScaleRad="149970" custRadScaleInc="311">
        <dgm:presLayoutVars>
          <dgm:bulletEnabled val="1"/>
        </dgm:presLayoutVars>
      </dgm:prSet>
      <dgm:spPr/>
    </dgm:pt>
    <dgm:pt modelId="{CB511363-3CD9-44D0-93EA-56CB8E38E2DF}" type="pres">
      <dgm:prSet presAssocID="{DCD8E65E-1DE2-4B35-BD77-25D7BB2F51E4}" presName="parTrans" presStyleLbl="sibTrans2D1" presStyleIdx="5" presStyleCnt="6"/>
      <dgm:spPr/>
    </dgm:pt>
    <dgm:pt modelId="{B4F76303-990A-4C79-BB47-D64B049BA3EC}" type="pres">
      <dgm:prSet presAssocID="{DCD8E65E-1DE2-4B35-BD77-25D7BB2F51E4}" presName="connectorText" presStyleLbl="sibTrans2D1" presStyleIdx="5" presStyleCnt="6"/>
      <dgm:spPr/>
    </dgm:pt>
    <dgm:pt modelId="{2A9C3C6D-FAA3-4A26-8D0D-74E4D1872393}" type="pres">
      <dgm:prSet presAssocID="{68A778CE-6542-42B9-8B58-11B879EF7746}" presName="node" presStyleLbl="node1" presStyleIdx="5" presStyleCnt="6" custScaleX="148695" custScaleY="129621" custRadScaleRad="154564" custRadScaleInc="-11019">
        <dgm:presLayoutVars>
          <dgm:bulletEnabled val="1"/>
        </dgm:presLayoutVars>
      </dgm:prSet>
      <dgm:spPr/>
    </dgm:pt>
  </dgm:ptLst>
  <dgm:cxnLst>
    <dgm:cxn modelId="{C0B22206-7C2A-4218-8037-545C10F9D149}" srcId="{58FFB210-477A-4A58-B1E2-7110B7F5D6D9}" destId="{24239954-E2EE-495F-A25C-2D17F4CBA591}" srcOrd="2" destOrd="0" parTransId="{458A74C7-0994-4FD1-AC53-CDC7BF49C6F5}" sibTransId="{9DC65EE4-2021-426A-9AB0-49A7AEBF1E4A}"/>
    <dgm:cxn modelId="{AAC30613-91A8-4CFC-BD07-8786F2B7E691}" type="presOf" srcId="{68A778CE-6542-42B9-8B58-11B879EF7746}" destId="{2A9C3C6D-FAA3-4A26-8D0D-74E4D1872393}" srcOrd="0" destOrd="0" presId="urn:microsoft.com/office/officeart/2005/8/layout/radial5"/>
    <dgm:cxn modelId="{A95EAB21-E64A-40E9-A4E3-BCEA2200745C}" type="presOf" srcId="{7A4DBEB0-FD1A-47EA-8970-003360644913}" destId="{DB1BD92F-2A53-4AEB-BD07-3E5EBAC2BB83}" srcOrd="0" destOrd="0" presId="urn:microsoft.com/office/officeart/2005/8/layout/radial5"/>
    <dgm:cxn modelId="{64D09B28-D358-4BBA-8460-988932180616}" srcId="{CDC7101C-2E19-4C46-B1C0-8EB6228D98D1}" destId="{68A778CE-6542-42B9-8B58-11B879EF7746}" srcOrd="5" destOrd="0" parTransId="{DCD8E65E-1DE2-4B35-BD77-25D7BB2F51E4}" sibTransId="{E8F3D35D-CC56-4941-93E9-605E389BBD89}"/>
    <dgm:cxn modelId="{0FA4A62C-295E-4EE9-ABAF-A8387CF5278A}" srcId="{CDC7101C-2E19-4C46-B1C0-8EB6228D98D1}" destId="{AE9860D5-822E-4463-AD99-5B7AFF2B8439}" srcOrd="0" destOrd="0" parTransId="{EAB23DB2-6393-457B-9191-3EC284A42B31}" sibTransId="{E83588F5-F704-43F6-A489-01F714352B51}"/>
    <dgm:cxn modelId="{42230635-B26B-4EF1-9D76-DF6DDD1B0126}" type="presOf" srcId="{D6B2A53E-35E3-42CA-8B4A-B82B3B186C3F}" destId="{AD25FCE9-0F04-44AF-AB25-6D1FDDD7C05B}" srcOrd="0" destOrd="0" presId="urn:microsoft.com/office/officeart/2005/8/layout/radial5"/>
    <dgm:cxn modelId="{83C00C3C-813D-402E-81AE-0D0208483F66}" type="presOf" srcId="{AE9860D5-822E-4463-AD99-5B7AFF2B8439}" destId="{746C35CB-0404-430E-9AF0-1196F0837014}" srcOrd="0" destOrd="0" presId="urn:microsoft.com/office/officeart/2005/8/layout/radial5"/>
    <dgm:cxn modelId="{530B283D-63B8-4497-AF7F-0D2C76D2283C}" type="presOf" srcId="{676AF1F8-D6FC-4230-B09D-E96E6E48B71D}" destId="{DDD74AC9-7AB3-4CB1-858E-E94D1BB1F15F}" srcOrd="0" destOrd="0" presId="urn:microsoft.com/office/officeart/2005/8/layout/radial5"/>
    <dgm:cxn modelId="{61F7DC5B-BEBD-4B62-882B-62B7C3335685}" type="presOf" srcId="{EAB23DB2-6393-457B-9191-3EC284A42B31}" destId="{119954D1-1ACD-4AA3-97F9-E21F640A712E}" srcOrd="1" destOrd="0" presId="urn:microsoft.com/office/officeart/2005/8/layout/radial5"/>
    <dgm:cxn modelId="{7D744565-9720-4B7F-BBD1-C5252DC26801}" srcId="{58FFB210-477A-4A58-B1E2-7110B7F5D6D9}" destId="{0CFE2186-D873-442B-86CE-DFABD1A46C06}" srcOrd="4" destOrd="0" parTransId="{E33012E8-F4F2-4CD4-9DAD-17F0EE5757CB}" sibTransId="{B2F90189-9BF0-415E-B24A-9CFC4D64CC57}"/>
    <dgm:cxn modelId="{6C106945-EB72-44CD-9887-7C3D28781999}" type="presOf" srcId="{AD7F91D2-E617-48F6-BDE6-C8F90D1EFB34}" destId="{7F6AAEA1-C3CA-4DE0-A9AF-BE8987D175CC}" srcOrd="0" destOrd="0" presId="urn:microsoft.com/office/officeart/2005/8/layout/radial5"/>
    <dgm:cxn modelId="{CC626048-02E4-4A29-9CF6-B07E72568DC3}" type="presOf" srcId="{93384BBD-CB8B-4270-836D-21378D28C17A}" destId="{5594FCB8-9E8B-4C84-9485-C20B8ED90360}" srcOrd="0" destOrd="0" presId="urn:microsoft.com/office/officeart/2005/8/layout/radial5"/>
    <dgm:cxn modelId="{0AC5294A-DE58-4CF6-A319-C9F713B40D5F}" srcId="{CDC7101C-2E19-4C46-B1C0-8EB6228D98D1}" destId="{7A4DBEB0-FD1A-47EA-8970-003360644913}" srcOrd="1" destOrd="0" parTransId="{08039B4F-759F-42ED-9D05-011211C86701}" sibTransId="{828D234E-D9CF-47B3-BD94-FB8B82C60817}"/>
    <dgm:cxn modelId="{09CD4D4A-A1C2-41BC-BA9A-0842343F2797}" srcId="{58FFB210-477A-4A58-B1E2-7110B7F5D6D9}" destId="{CDC7101C-2E19-4C46-B1C0-8EB6228D98D1}" srcOrd="0" destOrd="0" parTransId="{E84C30BE-CBFA-48B9-A27F-2C342BA72036}" sibTransId="{F0EB4F43-461C-4543-A17B-79A71C2DB909}"/>
    <dgm:cxn modelId="{201D3357-9D42-443C-923D-CADE72EC2BDD}" srcId="{CDC7101C-2E19-4C46-B1C0-8EB6228D98D1}" destId="{AD7F91D2-E617-48F6-BDE6-C8F90D1EFB34}" srcOrd="4" destOrd="0" parTransId="{7551ECC5-69AE-41CB-A3AD-7F8E2B875016}" sibTransId="{E5783171-4088-4189-960C-51ADEF24FD89}"/>
    <dgm:cxn modelId="{9C994980-5C16-4FF6-BDC7-2048696A5BE5}" type="presOf" srcId="{7551ECC5-69AE-41CB-A3AD-7F8E2B875016}" destId="{4ADB7C38-9922-4FFB-BE16-70AA61EE26DD}" srcOrd="0" destOrd="0" presId="urn:microsoft.com/office/officeart/2005/8/layout/radial5"/>
    <dgm:cxn modelId="{CE88AB8B-B997-49AA-8D91-BF942CA49658}" type="presOf" srcId="{DCD8E65E-1DE2-4B35-BD77-25D7BB2F51E4}" destId="{B4F76303-990A-4C79-BB47-D64B049BA3EC}" srcOrd="1" destOrd="0" presId="urn:microsoft.com/office/officeart/2005/8/layout/radial5"/>
    <dgm:cxn modelId="{555A5E8E-39DF-4312-86F4-372C4E9FCA9E}" type="presOf" srcId="{08039B4F-759F-42ED-9D05-011211C86701}" destId="{4B9BE7FC-D5E4-4D12-B1B2-D852F893C901}" srcOrd="1" destOrd="0" presId="urn:microsoft.com/office/officeart/2005/8/layout/radial5"/>
    <dgm:cxn modelId="{9EBF529C-55A1-4337-8D71-A7F109D5F3A5}" type="presOf" srcId="{CDC7101C-2E19-4C46-B1C0-8EB6228D98D1}" destId="{FBC0BE51-D920-406A-A52A-58BA05303407}" srcOrd="0" destOrd="0" presId="urn:microsoft.com/office/officeart/2005/8/layout/radial5"/>
    <dgm:cxn modelId="{B24942A3-005A-4087-9988-29DB6377B556}" type="presOf" srcId="{7551ECC5-69AE-41CB-A3AD-7F8E2B875016}" destId="{B1514BF7-103C-4AA0-B551-F763DB4D8BB4}" srcOrd="1" destOrd="0" presId="urn:microsoft.com/office/officeart/2005/8/layout/radial5"/>
    <dgm:cxn modelId="{F35219A6-D3DF-4A6A-B812-9A3483CB4199}" type="presOf" srcId="{A6A836A9-E56F-4388-9912-1DD5EBFC5AE9}" destId="{7FCFE710-C07A-446B-9DB2-5BAF0CD73FDA}" srcOrd="1" destOrd="0" presId="urn:microsoft.com/office/officeart/2005/8/layout/radial5"/>
    <dgm:cxn modelId="{28C898B9-24D9-4A86-974E-1FC6D57EBF53}" srcId="{CDC7101C-2E19-4C46-B1C0-8EB6228D98D1}" destId="{93384BBD-CB8B-4270-836D-21378D28C17A}" srcOrd="3" destOrd="0" parTransId="{D6B2A53E-35E3-42CA-8B4A-B82B3B186C3F}" sibTransId="{85C8976B-781F-4A56-B215-D7BDB9080389}"/>
    <dgm:cxn modelId="{94E73FC8-6C30-4BA1-97F1-3123C08D7961}" srcId="{58FFB210-477A-4A58-B1E2-7110B7F5D6D9}" destId="{995F6EF3-283F-404B-873A-AE95723014DE}" srcOrd="1" destOrd="0" parTransId="{EE4AFD04-6643-4633-9B25-5842A9379EE7}" sibTransId="{7F502F2A-F39A-4B66-8426-412686B47A81}"/>
    <dgm:cxn modelId="{382557CA-2E60-4C16-915F-C946A920BDD8}" type="presOf" srcId="{A6A836A9-E56F-4388-9912-1DD5EBFC5AE9}" destId="{3BAA668D-1149-4958-BB88-46B332634D9F}" srcOrd="0" destOrd="0" presId="urn:microsoft.com/office/officeart/2005/8/layout/radial5"/>
    <dgm:cxn modelId="{2055E0D7-D698-4768-AFD8-3A77186802E2}" type="presOf" srcId="{58FFB210-477A-4A58-B1E2-7110B7F5D6D9}" destId="{1E6244CA-7673-4DF2-8800-BC3B69AFF48D}" srcOrd="0" destOrd="0" presId="urn:microsoft.com/office/officeart/2005/8/layout/radial5"/>
    <dgm:cxn modelId="{F013AFDF-8C10-45DE-82E4-6E06B2FCD86F}" type="presOf" srcId="{DCD8E65E-1DE2-4B35-BD77-25D7BB2F51E4}" destId="{CB511363-3CD9-44D0-93EA-56CB8E38E2DF}" srcOrd="0" destOrd="0" presId="urn:microsoft.com/office/officeart/2005/8/layout/radial5"/>
    <dgm:cxn modelId="{0817F9DF-FB6F-4277-A0D2-4AEEE423F80D}" type="presOf" srcId="{EAB23DB2-6393-457B-9191-3EC284A42B31}" destId="{EF1E824E-6CA6-4504-8915-D5BDBA80E7B3}" srcOrd="0" destOrd="0" presId="urn:microsoft.com/office/officeart/2005/8/layout/radial5"/>
    <dgm:cxn modelId="{F19D61E3-EDFB-4FC7-8313-D6895BE56592}" srcId="{58FFB210-477A-4A58-B1E2-7110B7F5D6D9}" destId="{3A7BF275-011A-4B65-821E-AE9107522793}" srcOrd="3" destOrd="0" parTransId="{F14D65FC-2AB9-49D9-B37C-B53D2FFA275C}" sibTransId="{0CE5787D-0D76-445E-BBC6-679FA2133C1D}"/>
    <dgm:cxn modelId="{89FE35F3-EEE8-4531-929F-26D83E6435BA}" type="presOf" srcId="{D6B2A53E-35E3-42CA-8B4A-B82B3B186C3F}" destId="{8926A497-14AD-437B-8BAE-8AC80A0389DF}" srcOrd="1" destOrd="0" presId="urn:microsoft.com/office/officeart/2005/8/layout/radial5"/>
    <dgm:cxn modelId="{C65F7AF8-E854-4772-986A-B84FB7E9513F}" type="presOf" srcId="{08039B4F-759F-42ED-9D05-011211C86701}" destId="{064B22CA-4D5D-45D2-B587-38F6096BAC9C}" srcOrd="0" destOrd="0" presId="urn:microsoft.com/office/officeart/2005/8/layout/radial5"/>
    <dgm:cxn modelId="{F42941FD-6AED-41FD-9259-2C6D37888923}" srcId="{CDC7101C-2E19-4C46-B1C0-8EB6228D98D1}" destId="{676AF1F8-D6FC-4230-B09D-E96E6E48B71D}" srcOrd="2" destOrd="0" parTransId="{A6A836A9-E56F-4388-9912-1DD5EBFC5AE9}" sibTransId="{34002155-D1FC-4883-9E1B-0AD929B611B6}"/>
    <dgm:cxn modelId="{46A232D4-5772-46B7-AEF4-8920D62E969F}" type="presParOf" srcId="{1E6244CA-7673-4DF2-8800-BC3B69AFF48D}" destId="{FBC0BE51-D920-406A-A52A-58BA05303407}" srcOrd="0" destOrd="0" presId="urn:microsoft.com/office/officeart/2005/8/layout/radial5"/>
    <dgm:cxn modelId="{4EBB2B47-5DE7-4288-973A-ABE205BFA21E}" type="presParOf" srcId="{1E6244CA-7673-4DF2-8800-BC3B69AFF48D}" destId="{EF1E824E-6CA6-4504-8915-D5BDBA80E7B3}" srcOrd="1" destOrd="0" presId="urn:microsoft.com/office/officeart/2005/8/layout/radial5"/>
    <dgm:cxn modelId="{BA0D3BFC-4E7A-4FBB-A65C-0028191AFDD3}" type="presParOf" srcId="{EF1E824E-6CA6-4504-8915-D5BDBA80E7B3}" destId="{119954D1-1ACD-4AA3-97F9-E21F640A712E}" srcOrd="0" destOrd="0" presId="urn:microsoft.com/office/officeart/2005/8/layout/radial5"/>
    <dgm:cxn modelId="{215F0D1A-145A-4661-804B-37F05C1D448E}" type="presParOf" srcId="{1E6244CA-7673-4DF2-8800-BC3B69AFF48D}" destId="{746C35CB-0404-430E-9AF0-1196F0837014}" srcOrd="2" destOrd="0" presId="urn:microsoft.com/office/officeart/2005/8/layout/radial5"/>
    <dgm:cxn modelId="{7165959C-6685-4966-AAFC-E5E6E3058A97}" type="presParOf" srcId="{1E6244CA-7673-4DF2-8800-BC3B69AFF48D}" destId="{064B22CA-4D5D-45D2-B587-38F6096BAC9C}" srcOrd="3" destOrd="0" presId="urn:microsoft.com/office/officeart/2005/8/layout/radial5"/>
    <dgm:cxn modelId="{A84A0A93-D917-421D-8977-F2E23DB920E4}" type="presParOf" srcId="{064B22CA-4D5D-45D2-B587-38F6096BAC9C}" destId="{4B9BE7FC-D5E4-4D12-B1B2-D852F893C901}" srcOrd="0" destOrd="0" presId="urn:microsoft.com/office/officeart/2005/8/layout/radial5"/>
    <dgm:cxn modelId="{1EC255E2-8587-406B-AC01-2F55F3D5A338}" type="presParOf" srcId="{1E6244CA-7673-4DF2-8800-BC3B69AFF48D}" destId="{DB1BD92F-2A53-4AEB-BD07-3E5EBAC2BB83}" srcOrd="4" destOrd="0" presId="urn:microsoft.com/office/officeart/2005/8/layout/radial5"/>
    <dgm:cxn modelId="{E0813566-711E-48D4-B14F-4224AE1FECB1}" type="presParOf" srcId="{1E6244CA-7673-4DF2-8800-BC3B69AFF48D}" destId="{3BAA668D-1149-4958-BB88-46B332634D9F}" srcOrd="5" destOrd="0" presId="urn:microsoft.com/office/officeart/2005/8/layout/radial5"/>
    <dgm:cxn modelId="{F6847344-907D-4015-8DAE-E1D83188A7B0}" type="presParOf" srcId="{3BAA668D-1149-4958-BB88-46B332634D9F}" destId="{7FCFE710-C07A-446B-9DB2-5BAF0CD73FDA}" srcOrd="0" destOrd="0" presId="urn:microsoft.com/office/officeart/2005/8/layout/radial5"/>
    <dgm:cxn modelId="{ACA82099-01F0-4D5B-BE0E-9EDF85AE336C}" type="presParOf" srcId="{1E6244CA-7673-4DF2-8800-BC3B69AFF48D}" destId="{DDD74AC9-7AB3-4CB1-858E-E94D1BB1F15F}" srcOrd="6" destOrd="0" presId="urn:microsoft.com/office/officeart/2005/8/layout/radial5"/>
    <dgm:cxn modelId="{0EF1D5FC-6169-444F-9512-B2C4E2F681EE}" type="presParOf" srcId="{1E6244CA-7673-4DF2-8800-BC3B69AFF48D}" destId="{AD25FCE9-0F04-44AF-AB25-6D1FDDD7C05B}" srcOrd="7" destOrd="0" presId="urn:microsoft.com/office/officeart/2005/8/layout/radial5"/>
    <dgm:cxn modelId="{B329A29F-1F77-4E20-AEB2-D4FD1B107F8E}" type="presParOf" srcId="{AD25FCE9-0F04-44AF-AB25-6D1FDDD7C05B}" destId="{8926A497-14AD-437B-8BAE-8AC80A0389DF}" srcOrd="0" destOrd="0" presId="urn:microsoft.com/office/officeart/2005/8/layout/radial5"/>
    <dgm:cxn modelId="{2B7E9829-5EB6-4538-9C8A-2064F867000D}" type="presParOf" srcId="{1E6244CA-7673-4DF2-8800-BC3B69AFF48D}" destId="{5594FCB8-9E8B-4C84-9485-C20B8ED90360}" srcOrd="8" destOrd="0" presId="urn:microsoft.com/office/officeart/2005/8/layout/radial5"/>
    <dgm:cxn modelId="{5772CEA8-DC90-46E4-8B1A-EEC90E6E921B}" type="presParOf" srcId="{1E6244CA-7673-4DF2-8800-BC3B69AFF48D}" destId="{4ADB7C38-9922-4FFB-BE16-70AA61EE26DD}" srcOrd="9" destOrd="0" presId="urn:microsoft.com/office/officeart/2005/8/layout/radial5"/>
    <dgm:cxn modelId="{2A5CEDA6-83A7-4EEE-90F0-9ECE98D017F9}" type="presParOf" srcId="{4ADB7C38-9922-4FFB-BE16-70AA61EE26DD}" destId="{B1514BF7-103C-4AA0-B551-F763DB4D8BB4}" srcOrd="0" destOrd="0" presId="urn:microsoft.com/office/officeart/2005/8/layout/radial5"/>
    <dgm:cxn modelId="{594A30A1-6088-4278-AB5E-B404CDD1D500}" type="presParOf" srcId="{1E6244CA-7673-4DF2-8800-BC3B69AFF48D}" destId="{7F6AAEA1-C3CA-4DE0-A9AF-BE8987D175CC}" srcOrd="10" destOrd="0" presId="urn:microsoft.com/office/officeart/2005/8/layout/radial5"/>
    <dgm:cxn modelId="{A08A8AC2-3848-4F31-87D0-4F17EFF16307}" type="presParOf" srcId="{1E6244CA-7673-4DF2-8800-BC3B69AFF48D}" destId="{CB511363-3CD9-44D0-93EA-56CB8E38E2DF}" srcOrd="11" destOrd="0" presId="urn:microsoft.com/office/officeart/2005/8/layout/radial5"/>
    <dgm:cxn modelId="{9A753976-5550-43FB-983B-A2940B171FFF}" type="presParOf" srcId="{CB511363-3CD9-44D0-93EA-56CB8E38E2DF}" destId="{B4F76303-990A-4C79-BB47-D64B049BA3EC}" srcOrd="0" destOrd="0" presId="urn:microsoft.com/office/officeart/2005/8/layout/radial5"/>
    <dgm:cxn modelId="{96B911D2-840D-4D50-90F8-873CFE261695}" type="presParOf" srcId="{1E6244CA-7673-4DF2-8800-BC3B69AFF48D}" destId="{2A9C3C6D-FAA3-4A26-8D0D-74E4D1872393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C0BE51-D920-406A-A52A-58BA05303407}">
      <dsp:nvSpPr>
        <dsp:cNvPr id="0" name=""/>
        <dsp:cNvSpPr/>
      </dsp:nvSpPr>
      <dsp:spPr>
        <a:xfrm>
          <a:off x="3738821" y="2281634"/>
          <a:ext cx="1573885" cy="1573885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/>
            <a:t>I nostri Servizi </a:t>
          </a:r>
        </a:p>
      </dsp:txBody>
      <dsp:txXfrm>
        <a:off x="3969311" y="2512124"/>
        <a:ext cx="1112905" cy="1112905"/>
      </dsp:txXfrm>
    </dsp:sp>
    <dsp:sp modelId="{EF1E824E-6CA6-4504-8915-D5BDBA80E7B3}">
      <dsp:nvSpPr>
        <dsp:cNvPr id="0" name=""/>
        <dsp:cNvSpPr/>
      </dsp:nvSpPr>
      <dsp:spPr>
        <a:xfrm rot="16200000">
          <a:off x="4372487" y="1726857"/>
          <a:ext cx="306552" cy="5485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300" kern="1200"/>
        </a:p>
      </dsp:txBody>
      <dsp:txXfrm>
        <a:off x="4418470" y="1882541"/>
        <a:ext cx="214586" cy="329102"/>
      </dsp:txXfrm>
    </dsp:sp>
    <dsp:sp modelId="{746C35CB-0404-430E-9AF0-1196F0837014}">
      <dsp:nvSpPr>
        <dsp:cNvPr id="0" name=""/>
        <dsp:cNvSpPr/>
      </dsp:nvSpPr>
      <dsp:spPr>
        <a:xfrm>
          <a:off x="3542086" y="-83520"/>
          <a:ext cx="1967356" cy="17867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/>
            <a:t>CONSULENZA DEL LAVORO ED ELABORAZIONE PAGHE</a:t>
          </a:r>
        </a:p>
      </dsp:txBody>
      <dsp:txXfrm>
        <a:off x="3830199" y="178144"/>
        <a:ext cx="1391130" cy="1263425"/>
      </dsp:txXfrm>
    </dsp:sp>
    <dsp:sp modelId="{064B22CA-4D5D-45D2-B587-38F6096BAC9C}">
      <dsp:nvSpPr>
        <dsp:cNvPr id="0" name=""/>
        <dsp:cNvSpPr/>
      </dsp:nvSpPr>
      <dsp:spPr>
        <a:xfrm rot="19853856">
          <a:off x="5473044" y="2025749"/>
          <a:ext cx="866882" cy="5485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300" kern="1200"/>
        </a:p>
      </dsp:txBody>
      <dsp:txXfrm>
        <a:off x="5483431" y="2175466"/>
        <a:ext cx="702331" cy="329102"/>
      </dsp:txXfrm>
    </dsp:sp>
    <dsp:sp modelId="{DB1BD92F-2A53-4AEB-BD07-3E5EBAC2BB83}">
      <dsp:nvSpPr>
        <dsp:cNvPr id="0" name=""/>
        <dsp:cNvSpPr/>
      </dsp:nvSpPr>
      <dsp:spPr>
        <a:xfrm>
          <a:off x="6520226" y="497882"/>
          <a:ext cx="1893276" cy="18670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/>
            <a:t>CONSULENZA SOCIETARIA E AZIENDALE</a:t>
          </a:r>
        </a:p>
      </dsp:txBody>
      <dsp:txXfrm>
        <a:off x="6797490" y="771309"/>
        <a:ext cx="1338748" cy="1320223"/>
      </dsp:txXfrm>
    </dsp:sp>
    <dsp:sp modelId="{3BAA668D-1149-4958-BB88-46B332634D9F}">
      <dsp:nvSpPr>
        <dsp:cNvPr id="0" name=""/>
        <dsp:cNvSpPr/>
      </dsp:nvSpPr>
      <dsp:spPr>
        <a:xfrm rot="1799514">
          <a:off x="5475801" y="3607468"/>
          <a:ext cx="917654" cy="5485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300" kern="1200"/>
        </a:p>
      </dsp:txBody>
      <dsp:txXfrm>
        <a:off x="5486818" y="3676041"/>
        <a:ext cx="753103" cy="329102"/>
      </dsp:txXfrm>
    </dsp:sp>
    <dsp:sp modelId="{DDD74AC9-7AB3-4CB1-858E-E94D1BB1F15F}">
      <dsp:nvSpPr>
        <dsp:cNvPr id="0" name=""/>
        <dsp:cNvSpPr/>
      </dsp:nvSpPr>
      <dsp:spPr>
        <a:xfrm>
          <a:off x="6575630" y="3880898"/>
          <a:ext cx="1875224" cy="18238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prstClr val="white"/>
              </a:solidFill>
              <a:latin typeface="Goudy Old Style"/>
              <a:ea typeface="+mn-ea"/>
              <a:cs typeface="+mn-cs"/>
            </a:rPr>
            <a:t>CONSULENZA</a:t>
          </a:r>
          <a:r>
            <a:rPr lang="it-IT" sz="1300" kern="1200" dirty="0"/>
            <a:t> CONTABILE E FISCALE</a:t>
          </a:r>
        </a:p>
      </dsp:txBody>
      <dsp:txXfrm>
        <a:off x="6850250" y="4147998"/>
        <a:ext cx="1325984" cy="1289674"/>
      </dsp:txXfrm>
    </dsp:sp>
    <dsp:sp modelId="{AD25FCE9-0F04-44AF-AB25-6D1FDDD7C05B}">
      <dsp:nvSpPr>
        <dsp:cNvPr id="0" name=""/>
        <dsp:cNvSpPr/>
      </dsp:nvSpPr>
      <dsp:spPr>
        <a:xfrm rot="5400000">
          <a:off x="4372800" y="3861221"/>
          <a:ext cx="305928" cy="5485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300" kern="1200"/>
        </a:p>
      </dsp:txBody>
      <dsp:txXfrm>
        <a:off x="4418689" y="3925033"/>
        <a:ext cx="214150" cy="329102"/>
      </dsp:txXfrm>
    </dsp:sp>
    <dsp:sp modelId="{5594FCB8-9E8B-4C84-9485-C20B8ED90360}">
      <dsp:nvSpPr>
        <dsp:cNvPr id="0" name=""/>
        <dsp:cNvSpPr/>
      </dsp:nvSpPr>
      <dsp:spPr>
        <a:xfrm>
          <a:off x="3548135" y="4432744"/>
          <a:ext cx="1955257" cy="17891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/>
            <a:t>INCARICHI SPECIFICI IN SOCIETA’ ED ENTI</a:t>
          </a:r>
        </a:p>
      </dsp:txBody>
      <dsp:txXfrm>
        <a:off x="3834476" y="4694753"/>
        <a:ext cx="1382575" cy="1265090"/>
      </dsp:txXfrm>
    </dsp:sp>
    <dsp:sp modelId="{4ADB7C38-9922-4FFB-BE16-70AA61EE26DD}">
      <dsp:nvSpPr>
        <dsp:cNvPr id="0" name=""/>
        <dsp:cNvSpPr/>
      </dsp:nvSpPr>
      <dsp:spPr>
        <a:xfrm rot="9005598">
          <a:off x="2707207" y="3587611"/>
          <a:ext cx="878727" cy="5485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300" kern="1200"/>
        </a:p>
      </dsp:txBody>
      <dsp:txXfrm rot="10800000">
        <a:off x="2860802" y="3656290"/>
        <a:ext cx="714176" cy="329102"/>
      </dsp:txXfrm>
    </dsp:sp>
    <dsp:sp modelId="{7F6AAEA1-C3CA-4DE0-A9AF-BE8987D175CC}">
      <dsp:nvSpPr>
        <dsp:cNvPr id="0" name=""/>
        <dsp:cNvSpPr/>
      </dsp:nvSpPr>
      <dsp:spPr>
        <a:xfrm>
          <a:off x="633469" y="3852532"/>
          <a:ext cx="1911925" cy="18099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prstClr val="white"/>
              </a:solidFill>
              <a:latin typeface="Goudy Old Style"/>
              <a:ea typeface="+mn-ea"/>
              <a:cs typeface="+mn-cs"/>
            </a:rPr>
            <a:t>CONSULENZA</a:t>
          </a:r>
          <a:r>
            <a:rPr lang="it-IT" sz="1300" kern="1200" dirty="0"/>
            <a:t> FINANZIARIA</a:t>
          </a:r>
        </a:p>
      </dsp:txBody>
      <dsp:txXfrm>
        <a:off x="913464" y="4117591"/>
        <a:ext cx="1351935" cy="1279817"/>
      </dsp:txXfrm>
    </dsp:sp>
    <dsp:sp modelId="{CB511363-3CD9-44D0-93EA-56CB8E38E2DF}">
      <dsp:nvSpPr>
        <dsp:cNvPr id="0" name=""/>
        <dsp:cNvSpPr/>
      </dsp:nvSpPr>
      <dsp:spPr>
        <a:xfrm rot="12401658">
          <a:off x="2746383" y="2104989"/>
          <a:ext cx="816899" cy="5485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300" kern="1200"/>
        </a:p>
      </dsp:txBody>
      <dsp:txXfrm rot="10800000">
        <a:off x="2902165" y="2251651"/>
        <a:ext cx="652348" cy="329102"/>
      </dsp:txXfrm>
    </dsp:sp>
    <dsp:sp modelId="{2A9C3C6D-FAA3-4A26-8D0D-74E4D1872393}">
      <dsp:nvSpPr>
        <dsp:cNvPr id="0" name=""/>
        <dsp:cNvSpPr/>
      </dsp:nvSpPr>
      <dsp:spPr>
        <a:xfrm>
          <a:off x="207287" y="454684"/>
          <a:ext cx="2398820" cy="20911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/>
            <a:t>ASSISTENZA TECNICA, RENDICONTAZIONE MONITORAGGIO E REVISIONE</a:t>
          </a:r>
        </a:p>
      </dsp:txBody>
      <dsp:txXfrm>
        <a:off x="558586" y="760920"/>
        <a:ext cx="1696222" cy="14786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3A5B7F2-3391-4BA2-B5FB-62CF1714576C}" type="datetime1">
              <a:rPr lang="it-IT" smtClean="0"/>
              <a:t>07/08/2023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1E602E8-7778-4840-9C52-CF866E2E76E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003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8A12FCF-4C2C-4459-AF7F-87B0B49BA70A}" type="datetime1">
              <a:rPr lang="it-IT" smtClean="0"/>
              <a:t>07/08/2023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"/>
              <a:t>Fare clic per modificare gli stili del testo dello schema</a:t>
            </a:r>
            <a:endParaRPr lang="en-US"/>
          </a:p>
          <a:p>
            <a:pPr lvl="1" rtl="0"/>
            <a:r>
              <a:rPr lang="it"/>
              <a:t>Secondo livello</a:t>
            </a:r>
          </a:p>
          <a:p>
            <a:pPr lvl="2" rtl="0"/>
            <a:r>
              <a:rPr lang="it"/>
              <a:t>Terzo livello</a:t>
            </a:r>
          </a:p>
          <a:p>
            <a:pPr lvl="3" rtl="0"/>
            <a:r>
              <a:rPr lang="it"/>
              <a:t>Quarto livello</a:t>
            </a:r>
          </a:p>
          <a:p>
            <a:pPr lvl="4" rtl="0"/>
            <a:r>
              <a:rPr lang="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E86D5CD-F53C-40AA-8F25-6C53AFF44EC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9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rtlCol="0" anchor="b">
            <a:normAutofit/>
          </a:bodyPr>
          <a:lstStyle>
            <a:lvl1pPr algn="ctr">
              <a:defRPr sz="54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rtlCol="0"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95583C6-D804-40FF-A2E1-9A681D3EE1A3}" type="datetime1">
              <a:rPr lang="it-IT" smtClean="0"/>
              <a:t>07/08/2023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525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2500">
        <p159:morph option="byObject"/>
      </p:transition>
    </mc:Choice>
    <mc:Fallback xmlns="">
      <p:transition spd="slow" advTm="25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rtlCol="0" anchor="b">
            <a:normAutofit/>
          </a:bodyPr>
          <a:lstStyle>
            <a:lvl1pPr algn="ctr">
              <a:defRPr sz="28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B50CC6-CCF5-4987-B826-BE37BE1AA528}" type="datetime1">
              <a:rPr lang="it-IT" smtClean="0"/>
              <a:t>07/08/2023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665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2500">
        <p159:morph option="byObject"/>
      </p:transition>
    </mc:Choice>
    <mc:Fallback xmlns="">
      <p:transition spd="slow" advTm="25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913795" y="608437"/>
            <a:ext cx="10353762" cy="3534344"/>
          </a:xfrm>
        </p:spPr>
        <p:txBody>
          <a:bodyPr rtlCol="0" anchor="ctr">
            <a:normAutofit/>
          </a:bodyPr>
          <a:lstStyle>
            <a:lvl1pPr>
              <a:defRPr sz="4000"/>
            </a:lvl1pPr>
          </a:lstStyle>
          <a:p>
            <a:pPr rtl="0"/>
            <a:r>
              <a:rPr lang="it" dirty="0"/>
              <a:t>Fare clic per modificare lo stile del titolo dello schema</a:t>
            </a:r>
            <a:endParaRPr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rtlCol="0"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C0BB9F-7636-4C7C-AF3B-DEA11C2C6A18}" type="datetime1">
              <a:rPr lang="it-IT" smtClean="0"/>
              <a:t>07/08/2023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205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2500">
        <p159:morph option="byObject"/>
      </p:transition>
    </mc:Choice>
    <mc:Fallback xmlns="">
      <p:transition spd="slow" advTm="25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446212" y="609600"/>
            <a:ext cx="9302752" cy="2992904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it" dirty="0"/>
              <a:t>Fare clic per modificare lo stile del titolo dello schema</a:t>
            </a:r>
            <a:endParaRPr lang="en-US" dirty="0"/>
          </a:p>
        </p:txBody>
      </p:sp>
      <p:sp>
        <p:nvSpPr>
          <p:cNvPr id="12" name="Segnaposto testo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6FDE51-677A-42E8-93C8-A097E3C71DBC}" type="datetime1">
              <a:rPr lang="it-IT" smtClean="0"/>
              <a:t>07/08/2023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11" name="Casella di testo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it" sz="8000">
                <a:solidFill>
                  <a:schemeClr val="tx1"/>
                </a:solidFill>
                <a:effectLst/>
              </a:rPr>
              <a:t>"</a:t>
            </a:r>
          </a:p>
        </p:txBody>
      </p:sp>
      <p:sp>
        <p:nvSpPr>
          <p:cNvPr id="13" name="Casella di testo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it" sz="8000">
                <a:solidFill>
                  <a:schemeClr val="tx1"/>
                </a:solidFill>
                <a:effectLst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480594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2500">
        <p159:morph option="byObject"/>
      </p:transition>
    </mc:Choice>
    <mc:Fallback xmlns="">
      <p:transition spd="slow" advTm="25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6A633D7-0BD2-4D20-B3F8-56025D3F274E}" type="datetime1">
              <a:rPr lang="it-IT" smtClean="0"/>
              <a:t>07/08/2023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836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2500">
        <p159:morph option="byObject"/>
      </p:transition>
    </mc:Choice>
    <mc:Fallback xmlns="">
      <p:transition spd="slow" advTm="25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/>
          <p:cNvSpPr>
            <a:spLocks noGrp="1"/>
          </p:cNvSpPr>
          <p:nvPr>
            <p:ph type="title"/>
          </p:nvPr>
        </p:nvSpPr>
        <p:spPr>
          <a:xfrm>
            <a:off x="913795" y="433137"/>
            <a:ext cx="10353762" cy="1243262"/>
          </a:xfrm>
        </p:spPr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913795" y="1885950"/>
            <a:ext cx="3300984" cy="76478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" dirty="0"/>
              <a:t>Fare clic per modificare lo stile del titolo</a:t>
            </a:r>
          </a:p>
        </p:txBody>
      </p:sp>
      <p:sp>
        <p:nvSpPr>
          <p:cNvPr id="8" name="Segnaposto testo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9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4446711" y="1885949"/>
            <a:ext cx="3300984" cy="764783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" dirty="0"/>
              <a:t>Fare clic per modificare lo stile del titolo</a:t>
            </a:r>
          </a:p>
        </p:txBody>
      </p:sp>
      <p:sp>
        <p:nvSpPr>
          <p:cNvPr id="10" name="Segnaposto testo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Segnaposto testo 4"/>
          <p:cNvSpPr>
            <a:spLocks noGrp="1"/>
          </p:cNvSpPr>
          <p:nvPr>
            <p:ph type="body" sz="quarter" idx="13" hasCustomPrompt="1"/>
          </p:nvPr>
        </p:nvSpPr>
        <p:spPr>
          <a:xfrm>
            <a:off x="7966572" y="1885950"/>
            <a:ext cx="3300984" cy="76478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" dirty="0"/>
              <a:t>Fare clic per modificare lo stile del titolo</a:t>
            </a:r>
          </a:p>
        </p:txBody>
      </p:sp>
      <p:sp>
        <p:nvSpPr>
          <p:cNvPr id="12" name="Segnaposto testo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C0BE24-665B-4C07-A58E-9D9DBFEFD6E5}" type="datetime1">
              <a:rPr lang="it-IT" smtClean="0"/>
              <a:t>07/08/2023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406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2500">
        <p159:morph option="byObject"/>
      </p:transition>
    </mc:Choice>
    <mc:Fallback xmlns="">
      <p:transition spd="slow" advTm="25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nna 3 immag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Immagin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Immagin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olo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Segnaposto testo 2"/>
          <p:cNvSpPr>
            <a:spLocks noGrp="1"/>
          </p:cNvSpPr>
          <p:nvPr>
            <p:ph type="body" idx="1"/>
          </p:nvPr>
        </p:nvSpPr>
        <p:spPr>
          <a:xfrm>
            <a:off x="913795" y="3786769"/>
            <a:ext cx="3300984" cy="693599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Segnaposto immagine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Segnaposto testo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442788" y="3786769"/>
            <a:ext cx="3300984" cy="693599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Segnaposto immagine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Segnaposto testo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Segnaposto testo 4"/>
          <p:cNvSpPr>
            <a:spLocks noGrp="1"/>
          </p:cNvSpPr>
          <p:nvPr>
            <p:ph type="body" sz="quarter" idx="13"/>
          </p:nvPr>
        </p:nvSpPr>
        <p:spPr>
          <a:xfrm>
            <a:off x="7966697" y="3786769"/>
            <a:ext cx="3300984" cy="693599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Segnaposto immagine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Segnaposto testo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F22C063-ADC3-4BE7-8BFE-5A83EBAFD8B7}" type="datetime1">
              <a:rPr lang="it-IT" smtClean="0"/>
              <a:t>07/08/2023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302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2500">
        <p159:morph option="byObject"/>
      </p:transition>
    </mc:Choice>
    <mc:Fallback xmlns="">
      <p:transition spd="slow" advTm="25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A4A15F1-4B9B-4974-9FCA-AD9A8EEA0029}" type="datetime1">
              <a:rPr lang="it-IT" smtClean="0"/>
              <a:t>07/08/2023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158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2500">
        <p159:morph option="byObject"/>
      </p:transition>
    </mc:Choice>
    <mc:Fallback xmlns="">
      <p:transition spd="slow" advTm="25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rtlCol="0" anchor="t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553739-DC41-4B8B-89BA-36863E22DC45}" type="datetime1">
              <a:rPr lang="it-IT" smtClean="0"/>
              <a:t>07/08/2023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527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2500">
        <p159:morph option="byObject"/>
      </p:transition>
    </mc:Choice>
    <mc:Fallback xmlns="">
      <p:transition spd="slow" advTm="25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F73375-988A-43EC-A3C5-6EA3569D6746}" type="datetime1">
              <a:rPr lang="it-IT" smtClean="0"/>
              <a:t>07/08/2023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865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2500">
        <p159:morph option="byObject"/>
      </p:transition>
    </mc:Choice>
    <mc:Fallback xmlns="">
      <p:transition spd="slow" advTm="25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295401" y="1761067"/>
            <a:ext cx="9590550" cy="1828813"/>
          </a:xfrm>
        </p:spPr>
        <p:txBody>
          <a:bodyPr rtlCol="0" anchor="b"/>
          <a:lstStyle>
            <a:lvl1pPr algn="ctr">
              <a:defRPr sz="4000" b="0" cap="none"/>
            </a:lvl1pPr>
          </a:lstStyle>
          <a:p>
            <a:pPr rtl="0"/>
            <a:r>
              <a:rPr lang="it" dirty="0"/>
              <a:t>Fare clic per modificare lo stile del titolo dello schema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rtlCol="0"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82D57B2-6AAF-4B1F-8CBE-1CD852329924}" type="datetime1">
              <a:rPr lang="it-IT" smtClean="0"/>
              <a:t>07/08/2023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486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2500">
        <p159:morph option="byObject"/>
      </p:transition>
    </mc:Choice>
    <mc:Fallback xmlns="">
      <p:transition spd="slow" advTm="25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913795" y="2076450"/>
            <a:ext cx="4856841" cy="3622671"/>
          </a:xfrm>
        </p:spPr>
        <p:txBody>
          <a:bodyPr rtlCol="0" anchor="t">
            <a:normAutofit/>
          </a:bodyPr>
          <a:lstStyle>
            <a:lvl1pPr>
              <a:defRPr/>
            </a:lvl1pPr>
          </a:lstStyle>
          <a:p>
            <a:pPr lvl="0" rtl="0"/>
            <a:r>
              <a:rPr lang="it" dirty="0"/>
              <a:t>Fare clic per modificare gli stili del testo dello schema</a:t>
            </a:r>
          </a:p>
          <a:p>
            <a:pPr lvl="1" rtl="0"/>
            <a:r>
              <a:rPr lang="it" dirty="0"/>
              <a:t>Secondo livello</a:t>
            </a:r>
          </a:p>
          <a:p>
            <a:pPr lvl="2" rtl="0"/>
            <a:r>
              <a:rPr lang="it" dirty="0"/>
              <a:t>Terzo livello</a:t>
            </a:r>
          </a:p>
          <a:p>
            <a:pPr lvl="3" rtl="0"/>
            <a:r>
              <a:rPr lang="it" dirty="0"/>
              <a:t>Quarto livello</a:t>
            </a:r>
          </a:p>
          <a:p>
            <a:pPr lvl="4" rtl="0"/>
            <a:r>
              <a:rPr lang="it" dirty="0"/>
              <a:t>Quinto livello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410716" y="2076451"/>
            <a:ext cx="4856841" cy="3622672"/>
          </a:xfrm>
        </p:spPr>
        <p:txBody>
          <a:bodyPr rtlCol="0" anchor="t">
            <a:normAutofit/>
          </a:bodyPr>
          <a:lstStyle>
            <a:lvl1pPr>
              <a:defRPr/>
            </a:lvl1pPr>
          </a:lstStyle>
          <a:p>
            <a:pPr lvl="0" rtl="0"/>
            <a:r>
              <a:rPr lang="it" dirty="0"/>
              <a:t>Fare clic per modificare gli stili del testo dello schema</a:t>
            </a:r>
          </a:p>
          <a:p>
            <a:pPr lvl="1" rtl="0"/>
            <a:r>
              <a:rPr lang="it" dirty="0"/>
              <a:t>Secondo livello</a:t>
            </a:r>
          </a:p>
          <a:p>
            <a:pPr lvl="2" rtl="0"/>
            <a:r>
              <a:rPr lang="it" dirty="0"/>
              <a:t>Terzo livello</a:t>
            </a:r>
          </a:p>
          <a:p>
            <a:pPr lvl="3" rtl="0"/>
            <a:r>
              <a:rPr lang="it" dirty="0"/>
              <a:t>Quarto livello</a:t>
            </a:r>
          </a:p>
          <a:p>
            <a:pPr lvl="4" rtl="0"/>
            <a:r>
              <a:rPr lang="it" dirty="0"/>
              <a:t>Quinto livello</a:t>
            </a:r>
            <a:endParaRPr lang="en-US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060FBA-58D9-4B88-909A-ED71B90F2BE6}" type="datetime1">
              <a:rPr lang="it-IT" smtClean="0"/>
              <a:t>07/08/2023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175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2500">
        <p159:morph option="byObject"/>
      </p:transition>
    </mc:Choice>
    <mc:Fallback xmlns="">
      <p:transition spd="slow" advTm="25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Immagin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1046013" y="1855153"/>
            <a:ext cx="4764764" cy="692494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" dirty="0"/>
              <a:t>Fare clic per modificare lo stile del titolo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6363166" y="1855152"/>
            <a:ext cx="4779582" cy="692495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" dirty="0"/>
              <a:t>Fare clic per modificare lo stile del titolo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5317D9-DA2F-433F-A608-B3969E6E11B2}" type="datetime1">
              <a:rPr lang="it-IT" smtClean="0"/>
              <a:t>07/08/2023</a:t>
            </a:fld>
            <a:endParaRPr lang="en-US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887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2500">
        <p159:morph option="byObject"/>
      </p:transition>
    </mc:Choice>
    <mc:Fallback xmlns="">
      <p:transition spd="slow" advTm="25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7160737-93B1-4730-A008-089855D73511}" type="datetime1">
              <a:rPr lang="it-IT" smtClean="0"/>
              <a:t>07/08/2023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888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2500">
        <p159:morph option="byObject"/>
      </p:transition>
    </mc:Choice>
    <mc:Fallback xmlns="">
      <p:transition spd="slow" advTm="25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A4A988-5E10-4466-B3F1-83EB6ED8CA84}" type="datetime1">
              <a:rPr lang="it-IT" smtClean="0"/>
              <a:t>07/08/2023</a:t>
            </a:fld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916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2500">
        <p159:morph option="byObject"/>
      </p:transition>
    </mc:Choice>
    <mc:Fallback xmlns="">
      <p:transition spd="slow" advTm="25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rtlCol="0" anchor="b">
            <a:normAutofit/>
          </a:bodyPr>
          <a:lstStyle>
            <a:lvl1pPr algn="ctr">
              <a:defRPr sz="2800" b="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 rtlCol="0">
            <a:normAutofit/>
          </a:bodyPr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2C9D3A-D186-4DD5-B095-EE4687316B55}" type="datetime1">
              <a:rPr lang="it-IT" smtClean="0"/>
              <a:t>07/08/2023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479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2500">
        <p159:morph option="byObject"/>
      </p:transition>
    </mc:Choice>
    <mc:Fallback xmlns="">
      <p:transition spd="slow" advTm="25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913795" y="763701"/>
            <a:ext cx="5707899" cy="1675559"/>
          </a:xfrm>
        </p:spPr>
        <p:txBody>
          <a:bodyPr rtlCol="0" anchor="b">
            <a:noAutofit/>
          </a:bodyPr>
          <a:lstStyle>
            <a:lvl1pPr algn="ctr">
              <a:defRPr sz="3200" b="0"/>
            </a:lvl1pPr>
          </a:lstStyle>
          <a:p>
            <a:pPr rtl="0"/>
            <a:r>
              <a:rPr lang="it" dirty="0"/>
              <a:t>Fare clic per modificare lo stile del titolo</a:t>
            </a:r>
            <a:endParaRPr lang="en-US" dirty="0"/>
          </a:p>
        </p:txBody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777154-D342-4DAA-B5E9-8729F4D1866D}" type="datetime1">
              <a:rPr lang="it-IT" smtClean="0"/>
              <a:t>07/08/2023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378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2500">
        <p159:morph option="byObject"/>
      </p:transition>
    </mc:Choice>
    <mc:Fallback xmlns="">
      <p:transition spd="slow" advTm="25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chemeClr val="accent2">
                <a:lumMod val="75000"/>
              </a:schemeClr>
            </a:gs>
            <a:gs pos="9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"/>
              <a:t>Fare clic per modificare lo stile del titolo dello schema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 rtl="0"/>
            <a:r>
              <a:rPr lang="it"/>
              <a:t>Fare clic per modificare gli stili del testo dello schema</a:t>
            </a:r>
          </a:p>
          <a:p>
            <a:pPr lvl="1" rtl="0"/>
            <a:r>
              <a:rPr lang="it"/>
              <a:t>Secondo livello</a:t>
            </a:r>
          </a:p>
          <a:p>
            <a:pPr lvl="2" rtl="0"/>
            <a:r>
              <a:rPr lang="it"/>
              <a:t>Terzo livello</a:t>
            </a:r>
          </a:p>
          <a:p>
            <a:pPr lvl="3" rtl="0"/>
            <a:r>
              <a:rPr lang="it"/>
              <a:t>Quarto livello</a:t>
            </a:r>
          </a:p>
          <a:p>
            <a:pPr lvl="4" rtl="0"/>
            <a:r>
              <a:rPr lang="it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fld id="{E0EADAC7-CCC6-4795-8836-786BF18FA6AD}" type="datetime1">
              <a:rPr lang="it-IT" smtClean="0"/>
              <a:t>07/08/2023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8027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5" r:id="rId2"/>
    <p:sldLayoutId id="2147483716" r:id="rId3"/>
    <p:sldLayoutId id="2147483714" r:id="rId4"/>
    <p:sldLayoutId id="2147483710" r:id="rId5"/>
    <p:sldLayoutId id="2147483694" r:id="rId6"/>
    <p:sldLayoutId id="2147483695" r:id="rId7"/>
    <p:sldLayoutId id="2147483696" r:id="rId8"/>
    <p:sldLayoutId id="2147483697" r:id="rId9"/>
    <p:sldLayoutId id="2147483699" r:id="rId10"/>
    <p:sldLayoutId id="2147483693" r:id="rId11"/>
    <p:sldLayoutId id="2147483700" r:id="rId12"/>
    <p:sldLayoutId id="2147483701" r:id="rId13"/>
    <p:sldLayoutId id="2147483703" r:id="rId14"/>
    <p:sldLayoutId id="2147483704" r:id="rId15"/>
    <p:sldLayoutId id="2147483702" r:id="rId16"/>
    <p:sldLayoutId id="2147483698" r:id="rId17"/>
  </p:sldLayoutIdLst>
  <mc:AlternateContent xmlns:mc="http://schemas.openxmlformats.org/markup-compatibility/2006" xmlns:p159="http://schemas.microsoft.com/office/powerpoint/2015/09/main">
    <mc:Choice Requires="p159">
      <p:transition spd="slow" advTm="2500">
        <p159:morph option="byObject"/>
      </p:transition>
    </mc:Choice>
    <mc:Fallback xmlns="">
      <p:transition spd="slow" advTm="2500">
        <p:fade/>
      </p:transition>
    </mc:Fallback>
  </mc:AlternateContent>
  <p:hf sldNum="0" hdr="0" ftr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1BC5572-FC33-4C1C-8DEE-C2CF75A75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32639"/>
            <a:ext cx="12191999" cy="806393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1087120"/>
            <a:ext cx="9440034" cy="2648381"/>
          </a:xfrm>
        </p:spPr>
        <p:txBody>
          <a:bodyPr rtlCol="0">
            <a:normAutofit fontScale="90000"/>
          </a:bodyPr>
          <a:lstStyle/>
          <a:p>
            <a:r>
              <a:rPr lang="it-IT" i="1" dirty="0">
                <a:solidFill>
                  <a:schemeClr val="accent2">
                    <a:lumMod val="75000"/>
                  </a:schemeClr>
                </a:solidFill>
                <a:effectLst/>
              </a:rPr>
              <a:t>Il più grande nemico della conoscenza non è l'ignoranza, è l'illusione della conoscenza"</a:t>
            </a:r>
            <a:br>
              <a:rPr lang="it-IT" dirty="0">
                <a:solidFill>
                  <a:schemeClr val="accent2">
                    <a:lumMod val="75000"/>
                  </a:schemeClr>
                </a:solidFill>
                <a:effectLst/>
              </a:rPr>
            </a:br>
            <a:r>
              <a:rPr lang="it-IT" i="1" dirty="0">
                <a:solidFill>
                  <a:schemeClr val="accent2">
                    <a:lumMod val="75000"/>
                  </a:schemeClr>
                </a:solidFill>
                <a:effectLst/>
              </a:rPr>
              <a:t>S. Hawking</a:t>
            </a:r>
            <a:endParaRPr lang="it-IT" dirty="0"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B93FB3F-A8D4-46D3-A1C6-C79C64563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3910649"/>
            <a:ext cx="9440034" cy="1397951"/>
          </a:xfrm>
        </p:spPr>
        <p:txBody>
          <a:bodyPr rtlCol="0">
            <a:normAutofit/>
          </a:bodyPr>
          <a:lstStyle/>
          <a:p>
            <a:pPr rtl="0"/>
            <a:endParaRPr lang="it" sz="2800" dirty="0"/>
          </a:p>
        </p:txBody>
      </p:sp>
    </p:spTree>
    <p:extLst>
      <p:ext uri="{BB962C8B-B14F-4D97-AF65-F5344CB8AC3E}">
        <p14:creationId xmlns:p14="http://schemas.microsoft.com/office/powerpoint/2010/main" val="633738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2500">
        <p159:morph option="byObject"/>
      </p:transition>
    </mc:Choice>
    <mc:Fallback xmlns="">
      <p:transition spd="slow" advTm="25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D93306A5-5F3A-4779-8D3B-732F7983A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714625"/>
            <a:ext cx="10353762" cy="1257300"/>
          </a:xfrm>
        </p:spPr>
        <p:txBody>
          <a:bodyPr>
            <a:normAutofit/>
          </a:bodyPr>
          <a:lstStyle/>
          <a:p>
            <a:r>
              <a:rPr lang="en-US" sz="3800" dirty="0"/>
              <a:t>I SOCI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975C5AF-65DD-4988-847E-08E252E57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000749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CDF73375-988A-43EC-A3C5-6EA3569D6746}" type="datetime1">
              <a:rPr lang="it-IT" smtClean="0"/>
              <a:pPr rtl="0">
                <a:spcAft>
                  <a:spcPts val="600"/>
                </a:spcAft>
              </a:pPr>
              <a:t>07/08/2023</a:t>
            </a:fld>
            <a:endParaRPr lang="en-US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CFF692BA-0FEA-4749-89F9-3E3C27DCC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6419" y="-48117"/>
            <a:ext cx="3511600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46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3500">
        <p159:morph option="byObject"/>
      </p:transition>
    </mc:Choice>
    <mc:Fallback xmlns="">
      <p:transition spd="slow" advTm="35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chemeClr val="accent2">
                <a:lumMod val="75000"/>
              </a:schemeClr>
            </a:gs>
            <a:gs pos="9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61CF832-70CF-4E8F-8E8D-7BFC85A85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763702"/>
            <a:ext cx="5707899" cy="617424"/>
          </a:xfrm>
        </p:spPr>
        <p:txBody>
          <a:bodyPr/>
          <a:lstStyle/>
          <a:p>
            <a:r>
              <a:rPr lang="it-IT" dirty="0"/>
              <a:t>Dott. Marcello Anedda</a:t>
            </a:r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58E1C121-6B87-41E1-A3E3-19B5DA0EFD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162800" y="763702"/>
            <a:ext cx="4588094" cy="4912822"/>
          </a:xfrm>
          <a:blipFill>
            <a:blip r:embed="rId2"/>
            <a:stretch>
              <a:fillRect/>
            </a:stretch>
          </a:blipFill>
        </p:spPr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17111869-F50A-4E72-BBEA-80D4A9C35E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3893" y="1485900"/>
            <a:ext cx="6351707" cy="4608397"/>
          </a:xfrm>
        </p:spPr>
        <p:txBody>
          <a:bodyPr>
            <a:normAutofit/>
          </a:bodyPr>
          <a:lstStyle/>
          <a:p>
            <a:pPr algn="just"/>
            <a:r>
              <a:rPr lang="it-IT" dirty="0">
                <a:solidFill>
                  <a:schemeClr val="tx1"/>
                </a:solidFill>
              </a:rPr>
              <a:t>E’ il fondatore dello Studio.</a:t>
            </a:r>
          </a:p>
          <a:p>
            <a:pPr algn="just"/>
            <a:r>
              <a:rPr lang="it-IT" dirty="0">
                <a:solidFill>
                  <a:schemeClr val="tx1"/>
                </a:solidFill>
              </a:rPr>
              <a:t>Iscritto  all'Albo dei Dottori Commercialisti dal 1966  e  inserito nel Registro dei Revisori Ufficiali dei Conti dalla sua istituzione  e successivamente iscritto nel al Registro dei Revisori Legali.</a:t>
            </a:r>
          </a:p>
          <a:p>
            <a:pPr algn="just"/>
            <a:r>
              <a:rPr lang="it-IT" dirty="0">
                <a:solidFill>
                  <a:schemeClr val="tx1"/>
                </a:solidFill>
              </a:rPr>
              <a:t>Esperto in consulenza contabile, societaria e fiscale, è stato sindaco e revisore in società ed enti pubblici, commissario  e liquidatore governativo, consigliere di amministrazione e presidente in società cooperativa.</a:t>
            </a:r>
          </a:p>
          <a:p>
            <a:pPr algn="just"/>
            <a:r>
              <a:rPr lang="it-IT" dirty="0">
                <a:solidFill>
                  <a:schemeClr val="tx1"/>
                </a:solidFill>
              </a:rPr>
              <a:t>Ha ricoperto altresì la carica di Consigliere dell'Ordine dei Dottori Commercialisti di Cagliari del quale è stato anche segretario, assumendo anche quella di segretario nazionale della Associazione Dottori Commercialisti.</a:t>
            </a:r>
          </a:p>
          <a:p>
            <a:pPr algn="just"/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03D5E92-3D13-4947-AA38-222F06890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6136" y="-200517"/>
            <a:ext cx="3511600" cy="111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84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0500">
        <p159:morph option="byObject"/>
      </p:transition>
    </mc:Choice>
    <mc:Fallback xmlns="">
      <p:transition spd="slow" advTm="105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6000">
              <a:schemeClr val="accent2">
                <a:lumMod val="7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76F4A15-62BA-4AD7-84B4-68AE85B00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77" y="1117096"/>
            <a:ext cx="3407959" cy="506621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E026479-5120-45B9-8AC0-65B2108C9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6136" y="0"/>
            <a:ext cx="3511600" cy="128636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F6C73A7-19AD-4E96-B788-BCF3E74D7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620" y="1286367"/>
            <a:ext cx="5767316" cy="76206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1B6C025-216B-488B-AAE6-C2F12FDEF4A2}"/>
              </a:ext>
            </a:extLst>
          </p:cNvPr>
          <p:cNvSpPr txBox="1"/>
          <p:nvPr/>
        </p:nvSpPr>
        <p:spPr>
          <a:xfrm>
            <a:off x="4287915" y="2263806"/>
            <a:ext cx="712876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>
                    <a:lumMod val="95000"/>
                  </a:schemeClr>
                </a:solidFill>
              </a:rPr>
              <a:t>Classe 1967, dopo aver conseguito la laurea con lode nel 1989, si abilita alla professione di Dottore Commercialista nel 1991, anno in cui si iscrive al relativo Albo ed entra a far parte dello Studio Anedda, in qualità di socio. Dal 1996 è iscritto al Registro dei Revisori Legali</a:t>
            </a:r>
          </a:p>
          <a:p>
            <a:pPr algn="just"/>
            <a:r>
              <a:rPr lang="it-IT" sz="1600" dirty="0">
                <a:solidFill>
                  <a:schemeClr val="tx1">
                    <a:lumMod val="95000"/>
                  </a:schemeClr>
                </a:solidFill>
              </a:rPr>
              <a:t>Esperto in materia previdenziale, assume la Presidenza della Cassa Nazionale di Previdenza e Assistenza dei Dottori Commercialisti nel quadriennio 2004-2008 e nuovamente nel quadriennio 2008-20012. E' stato  altresì componente del Direttivo Nazionale della Associazione degli Enti di Previdenza Privati (</a:t>
            </a:r>
            <a:r>
              <a:rPr lang="it-IT" sz="1600" b="1" dirty="0">
                <a:solidFill>
                  <a:schemeClr val="tx1">
                    <a:lumMod val="95000"/>
                  </a:schemeClr>
                </a:solidFill>
              </a:rPr>
              <a:t>AdEPP</a:t>
            </a:r>
            <a:r>
              <a:rPr lang="it-IT" sz="1600" dirty="0">
                <a:solidFill>
                  <a:schemeClr val="tx1">
                    <a:lumMod val="95000"/>
                  </a:schemeClr>
                </a:solidFill>
              </a:rPr>
              <a:t>) nella quale oggi ricopre l'incarico di Responsabile del Centro Studi.</a:t>
            </a:r>
          </a:p>
          <a:p>
            <a:pPr algn="just"/>
            <a:r>
              <a:rPr lang="it-IT" sz="1600" dirty="0">
                <a:solidFill>
                  <a:schemeClr val="tx1">
                    <a:lumMod val="95000"/>
                  </a:schemeClr>
                </a:solidFill>
              </a:rPr>
              <a:t>Componente di Consigli di Amministrazione, ha ricoperto e ricopre  incarichi in collegi sindacali di società commerciali e SGR e in </a:t>
            </a:r>
            <a:r>
              <a:rPr lang="it-IT" sz="1600" dirty="0" err="1">
                <a:solidFill>
                  <a:schemeClr val="tx1">
                    <a:lumMod val="95000"/>
                  </a:schemeClr>
                </a:solidFill>
              </a:rPr>
              <a:t>advisory</a:t>
            </a:r>
            <a:r>
              <a:rPr lang="it-IT" sz="1600" dirty="0">
                <a:solidFill>
                  <a:schemeClr val="tx1">
                    <a:lumMod val="95000"/>
                  </a:schemeClr>
                </a:solidFill>
              </a:rPr>
              <a:t> board di alcuni Fondi di </a:t>
            </a:r>
            <a:r>
              <a:rPr lang="it-IT" sz="1600" dirty="0"/>
              <a:t>Private Equity</a:t>
            </a:r>
          </a:p>
          <a:p>
            <a:pPr algn="just"/>
            <a:r>
              <a:rPr lang="it-IT" sz="1600" dirty="0">
                <a:solidFill>
                  <a:schemeClr val="tx1">
                    <a:lumMod val="95000"/>
                  </a:schemeClr>
                </a:solidFill>
              </a:rPr>
              <a:t>Si occupa di operazioni societarie, agevolazioni finanziarie, elaborazione di business plan e  due diligence, nonché dell’attività di assistenza tecnica per l'impiego di fondi comunitari in favore di enti pubblici, con particolare riguardo alla attività di monitoraggio, rendicontazione e controllo.</a:t>
            </a:r>
          </a:p>
        </p:txBody>
      </p:sp>
    </p:spTree>
    <p:extLst>
      <p:ext uri="{BB962C8B-B14F-4D97-AF65-F5344CB8AC3E}">
        <p14:creationId xmlns:p14="http://schemas.microsoft.com/office/powerpoint/2010/main" val="1664592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20500">
        <p159:morph option="byObject"/>
      </p:transition>
    </mc:Choice>
    <mc:Fallback xmlns="">
      <p:transition spd="slow" advTm="205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chemeClr val="accent2">
                <a:lumMod val="75000"/>
              </a:schemeClr>
            </a:gs>
            <a:gs pos="9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75E3B56-CC29-415C-9E61-08BFA9A91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06" y="929423"/>
            <a:ext cx="3359187" cy="499915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D89A6CB-4E87-4B11-99A3-1AF4388C9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039" y="1175617"/>
            <a:ext cx="5773412" cy="91447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88F390B-A601-4BE0-90BE-D99F9693C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0400" y="-110750"/>
            <a:ext cx="3511600" cy="128636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3E2F5E3-772B-4271-B519-64923F888C77}"/>
              </a:ext>
            </a:extLst>
          </p:cNvPr>
          <p:cNvSpPr txBox="1"/>
          <p:nvPr/>
        </p:nvSpPr>
        <p:spPr>
          <a:xfrm>
            <a:off x="4580878" y="2361460"/>
            <a:ext cx="69666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tx1">
                    <a:lumMod val="85000"/>
                  </a:schemeClr>
                </a:solidFill>
              </a:rPr>
              <a:t>La Dott.ssa Rita Manca, classe 1966, dopo la maturità scientifica, si laurea con lode nel 1990, presso la facoltà di Economia e Commercio di Cagliari.</a:t>
            </a:r>
          </a:p>
          <a:p>
            <a:r>
              <a:rPr lang="it-IT" sz="1600" dirty="0">
                <a:solidFill>
                  <a:schemeClr val="tx1">
                    <a:lumMod val="85000"/>
                  </a:schemeClr>
                </a:solidFill>
              </a:rPr>
              <a:t>Abilitata alla professione di Dottore Commercialista nel 1991, si iscrive al relativo Albo ed entra a far parte dello Studio Anedda, in qualità di socia, nel quale diventa a breve responsabile della organizzazione interna. Dal 1995 è iscritta al Registro dei Revisori Legali e dal 1999 svolge la attività di consulenza del lavoro a seguito della sua iscrizione ex l.12/1979 presso il relativo Ispettorato del Lavoro.</a:t>
            </a:r>
          </a:p>
          <a:p>
            <a:r>
              <a:rPr lang="it-IT" sz="1600" dirty="0">
                <a:solidFill>
                  <a:schemeClr val="tx1">
                    <a:lumMod val="85000"/>
                  </a:schemeClr>
                </a:solidFill>
              </a:rPr>
              <a:t>Esperta in consulenza del lavoro e consulenza fiscale, ha ricoperto incarichi quale Revisore Legale e componente di Collegio Sindacale anche in qualità di Presidente.</a:t>
            </a:r>
          </a:p>
        </p:txBody>
      </p:sp>
    </p:spTree>
    <p:extLst>
      <p:ext uri="{BB962C8B-B14F-4D97-AF65-F5344CB8AC3E}">
        <p14:creationId xmlns:p14="http://schemas.microsoft.com/office/powerpoint/2010/main" val="1965823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5500">
        <p159:morph option="byObject"/>
      </p:transition>
    </mc:Choice>
    <mc:Fallback xmlns="">
      <p:transition spd="slow" advTm="155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9000">
              <a:schemeClr val="accent2">
                <a:lumMod val="75000"/>
              </a:schemeClr>
            </a:gs>
            <a:gs pos="9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122427-B6FE-43FC-A46A-239FBDF53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051" y="878002"/>
            <a:ext cx="5707899" cy="676792"/>
          </a:xfrm>
        </p:spPr>
        <p:txBody>
          <a:bodyPr/>
          <a:lstStyle/>
          <a:p>
            <a:r>
              <a:rPr lang="it-IT" dirty="0"/>
              <a:t>Dott. Sandro Anedda</a:t>
            </a:r>
          </a:p>
        </p:txBody>
      </p:sp>
      <p:pic>
        <p:nvPicPr>
          <p:cNvPr id="7" name="Segnaposto immagine 6" descr="Immagine che contiene persona, uomo, interni, cravatta&#10;&#10;Descrizione generata automaticamente">
            <a:extLst>
              <a:ext uri="{FF2B5EF4-FFF2-40B4-BE49-F238E27FC236}">
                <a16:creationId xmlns:a16="http://schemas.microsoft.com/office/drawing/2014/main" id="{CCBC0DC3-B055-4739-A502-7301DA3600E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2" r="16872"/>
          <a:stretch>
            <a:fillRect/>
          </a:stretch>
        </p:blipFill>
        <p:spPr>
          <a:xfrm>
            <a:off x="7412460" y="1087927"/>
            <a:ext cx="3275751" cy="4912822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9F524CB-6D94-4A20-92F0-B223D450C8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8003" y="1982444"/>
            <a:ext cx="5147997" cy="4111854"/>
          </a:xfrm>
        </p:spPr>
        <p:txBody>
          <a:bodyPr/>
          <a:lstStyle/>
          <a:p>
            <a:pPr algn="just"/>
            <a:r>
              <a:rPr lang="it-IT" dirty="0">
                <a:solidFill>
                  <a:schemeClr val="tx1"/>
                </a:solidFill>
              </a:rPr>
              <a:t>Classe 1968, Laureato in Economia e Commercio presso l'Università di Cagliari , dal 1996 è iscritto all'Ordine Dottori Commercialisti di Cagliari e dal 1999 al Registro dei Revisori Legali. Socio dello Studio, è esperto in consulenza societaria e contabile, e si occupa del contenzioso tributario. Ha maturato notevole esperienza nelle attività di revisione e controllo in enti pubblici ed enti locali, consorzi, oltreché quale Presidente di Consiglio di amministrazione di società cooperativa e quale  componente di Collegi Sindacali. </a:t>
            </a:r>
          </a:p>
          <a:p>
            <a:pPr algn="just"/>
            <a:r>
              <a:rPr lang="it-IT" dirty="0">
                <a:solidFill>
                  <a:schemeClr val="tx1"/>
                </a:solidFill>
              </a:rPr>
              <a:t>Dal 2019 ricopre anche  la carica di Amministratore Unico di Tecnocasic SpA  (società in House partecipata dal Consorzio Ind.le di Cagliari).</a:t>
            </a:r>
          </a:p>
          <a:p>
            <a:endParaRPr lang="it-IT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14D356B-2680-4802-A23F-6B59AAA57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3777154-D342-4DAA-B5E9-8729F4D1866D}" type="datetime1">
              <a:rPr lang="it-IT" smtClean="0"/>
              <a:t>07/08/2023</a:t>
            </a:fld>
            <a:endParaRPr lang="en-US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2337ECF-AE45-4C7F-99E1-0017B260F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6950" y="-271709"/>
            <a:ext cx="3511600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87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5500">
        <p159:morph option="byObject"/>
      </p:transition>
    </mc:Choice>
    <mc:Fallback xmlns="">
      <p:transition spd="slow" advTm="155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6D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DE2476BC-0F69-4E60-8535-4AEC194DF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CONTATTI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1DA2ADB5-B837-4A91-B4C2-1F4F7AA1B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655" y="1698974"/>
            <a:ext cx="10798041" cy="4075133"/>
          </a:xfrm>
        </p:spPr>
        <p:txBody>
          <a:bodyPr>
            <a:normAutofit fontScale="92500" lnSpcReduction="20000"/>
          </a:bodyPr>
          <a:lstStyle/>
          <a:p>
            <a:pPr marL="36900" indent="0" algn="ctr">
              <a:buNone/>
            </a:pPr>
            <a:r>
              <a:rPr lang="it-IT" b="1" dirty="0"/>
              <a:t>Studio Anedda</a:t>
            </a:r>
          </a:p>
          <a:p>
            <a:pPr marL="36900" indent="0" algn="ctr">
              <a:buNone/>
            </a:pPr>
            <a:r>
              <a:rPr lang="it-IT" b="1" dirty="0"/>
              <a:t>Studio Associato Dottori Commercialisti</a:t>
            </a:r>
          </a:p>
          <a:p>
            <a:pPr marL="36900" indent="0" algn="ctr">
              <a:buNone/>
            </a:pPr>
            <a:r>
              <a:rPr lang="it-IT" b="1" dirty="0"/>
              <a:t>Via Fleming 22 - 09126 Cagliari</a:t>
            </a:r>
          </a:p>
          <a:p>
            <a:pPr marL="36900" indent="0" algn="ctr">
              <a:buNone/>
            </a:pPr>
            <a:r>
              <a:rPr lang="it-IT" b="1" dirty="0"/>
              <a:t>070 307328</a:t>
            </a:r>
          </a:p>
          <a:p>
            <a:pPr marL="36900" indent="0" algn="ctr">
              <a:buNone/>
            </a:pPr>
            <a:r>
              <a:rPr lang="it-IT" b="1" dirty="0"/>
              <a:t>studioanedda@studioanedda.it</a:t>
            </a:r>
          </a:p>
          <a:p>
            <a:pPr marL="36900" indent="0" algn="ctr">
              <a:buNone/>
            </a:pPr>
            <a:r>
              <a:rPr lang="it-IT" b="1" dirty="0"/>
              <a:t>P.I. e Cod. Fisc. 02034720926</a:t>
            </a:r>
          </a:p>
          <a:p>
            <a:pPr marL="36900" indent="0" algn="ctr">
              <a:buNone/>
            </a:pPr>
            <a:r>
              <a:rPr lang="it-IT" b="1" dirty="0"/>
              <a:t>Orari:</a:t>
            </a:r>
          </a:p>
          <a:p>
            <a:pPr marL="36900" indent="0" algn="ctr">
              <a:buNone/>
            </a:pPr>
            <a:r>
              <a:rPr lang="it-IT" b="1" dirty="0"/>
              <a:t>lunedì - giovedì 09.00-13.00/15.30-18.30</a:t>
            </a:r>
          </a:p>
          <a:p>
            <a:pPr marL="36900" indent="0" algn="ctr">
              <a:buNone/>
            </a:pPr>
            <a:r>
              <a:rPr lang="it-IT" b="1" dirty="0"/>
              <a:t>venerdì 09.00-12.00/16.00-18.00</a:t>
            </a:r>
          </a:p>
        </p:txBody>
      </p:sp>
    </p:spTree>
    <p:extLst>
      <p:ext uri="{BB962C8B-B14F-4D97-AF65-F5344CB8AC3E}">
        <p14:creationId xmlns:p14="http://schemas.microsoft.com/office/powerpoint/2010/main" val="3555569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2500">
        <p159:morph option="byObject"/>
      </p:transition>
    </mc:Choice>
    <mc:Fallback xmlns="">
      <p:transition spd="slow" advTm="25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6A748D-BEEC-43A4-BFF3-B31C0275A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588317"/>
            <a:ext cx="10353762" cy="1393795"/>
          </a:xfrm>
        </p:spPr>
        <p:txBody>
          <a:bodyPr rtlCol="0">
            <a:normAutofit/>
          </a:bodyPr>
          <a:lstStyle/>
          <a:p>
            <a:pPr rtl="0"/>
            <a:r>
              <a:rPr lang="it-IT" sz="5400" dirty="0"/>
              <a:t>I nostri valori</a:t>
            </a:r>
            <a:endParaRPr lang="it" sz="5400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D7CBCBA-A49B-4574-9598-FC623A1DE089}"/>
              </a:ext>
            </a:extLst>
          </p:cNvPr>
          <p:cNvSpPr txBox="1"/>
          <p:nvPr/>
        </p:nvSpPr>
        <p:spPr>
          <a:xfrm>
            <a:off x="8448675" y="172819"/>
            <a:ext cx="3514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latin typeface="Palace Script MT" panose="030303020206070C0B05" pitchFamily="66" charset="0"/>
              </a:rPr>
              <a:t>Studio Anedda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001ABE93-62D3-46E5-8F5B-9EF7D790091E}"/>
              </a:ext>
            </a:extLst>
          </p:cNvPr>
          <p:cNvSpPr txBox="1"/>
          <p:nvPr/>
        </p:nvSpPr>
        <p:spPr>
          <a:xfrm>
            <a:off x="913882" y="3952875"/>
            <a:ext cx="3124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capacità di porre attenzione alle problematiche, la riservatezza, la serietà nei comportamenti, assolvere agli impegni, il rispetto dei tempi: ciascuno di questi elementi configura </a:t>
            </a:r>
            <a:r>
              <a:rPr lang="it-IT" b="1" u="sng" dirty="0"/>
              <a:t>professionalità</a:t>
            </a:r>
            <a:r>
              <a:rPr lang="it-IT" dirty="0"/>
              <a:t> ma è l'assommarsi di tutti che ne denota la valenza.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9D64D55-7E9D-44E6-8BA0-CCE456B22BA7}"/>
              </a:ext>
            </a:extLst>
          </p:cNvPr>
          <p:cNvSpPr txBox="1"/>
          <p:nvPr/>
        </p:nvSpPr>
        <p:spPr>
          <a:xfrm>
            <a:off x="4533900" y="3895725"/>
            <a:ext cx="3124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</a:t>
            </a:r>
            <a:r>
              <a:rPr lang="it-IT" b="1" u="sng" dirty="0"/>
              <a:t>competenza</a:t>
            </a:r>
            <a:r>
              <a:rPr lang="it-IT" dirty="0"/>
              <a:t> non è una qualità naturale ma la si costruisce con lo studio, la formazione, l'esperienza, il confronto e soprattutto con il costante esame delle problematiche, la valutazione delle soluzioni e la misurazione dei risultati.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742E6B79-CC58-4929-B1FE-FAC0E61C8601}"/>
              </a:ext>
            </a:extLst>
          </p:cNvPr>
          <p:cNvSpPr txBox="1"/>
          <p:nvPr/>
        </p:nvSpPr>
        <p:spPr>
          <a:xfrm>
            <a:off x="8020050" y="3952875"/>
            <a:ext cx="3124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Ci </a:t>
            </a:r>
            <a:r>
              <a:rPr lang="it-IT" b="1" u="sng" dirty="0"/>
              <a:t>impegniamo</a:t>
            </a:r>
            <a:r>
              <a:rPr lang="it-IT" dirty="0"/>
              <a:t> per i Clienti, assistendoli quotidianamente, consigliandoli nelle scelte, accompagnandoli nelle decisioni, favorendone la  affermazione,  avendo la consapevolezza che dal loro successo  dipende anche il nostro</a:t>
            </a:r>
          </a:p>
        </p:txBody>
      </p:sp>
      <p:sp>
        <p:nvSpPr>
          <p:cNvPr id="10" name="Segnaposto contenuto 3">
            <a:extLst>
              <a:ext uri="{FF2B5EF4-FFF2-40B4-BE49-F238E27FC236}">
                <a16:creationId xmlns:a16="http://schemas.microsoft.com/office/drawing/2014/main" id="{5550A54E-6FEA-4D6C-98DE-D36A8BA12EAF}"/>
              </a:ext>
            </a:extLst>
          </p:cNvPr>
          <p:cNvSpPr txBox="1">
            <a:spLocks/>
          </p:cNvSpPr>
          <p:nvPr/>
        </p:nvSpPr>
        <p:spPr>
          <a:xfrm>
            <a:off x="4504813" y="2105117"/>
            <a:ext cx="3036768" cy="1323883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3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21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buNone/>
            </a:pPr>
            <a:r>
              <a:rPr lang="it-IT" dirty="0"/>
              <a:t>COMPETENZA</a:t>
            </a:r>
          </a:p>
        </p:txBody>
      </p:sp>
      <p:sp>
        <p:nvSpPr>
          <p:cNvPr id="11" name="Segnaposto contenuto 3">
            <a:extLst>
              <a:ext uri="{FF2B5EF4-FFF2-40B4-BE49-F238E27FC236}">
                <a16:creationId xmlns:a16="http://schemas.microsoft.com/office/drawing/2014/main" id="{DED29756-69D8-4609-A700-9CB1434D24F3}"/>
              </a:ext>
            </a:extLst>
          </p:cNvPr>
          <p:cNvSpPr txBox="1">
            <a:spLocks/>
          </p:cNvSpPr>
          <p:nvPr/>
        </p:nvSpPr>
        <p:spPr>
          <a:xfrm>
            <a:off x="7936033" y="2076450"/>
            <a:ext cx="3036768" cy="1323883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3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21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buNone/>
            </a:pPr>
            <a:r>
              <a:rPr lang="it-IT" dirty="0"/>
              <a:t>IMPEGNO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AF199D2-9238-4B3F-B3E2-0C6C66171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82" y="2076450"/>
            <a:ext cx="3036768" cy="1352550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pPr marL="36900" indent="0" algn="ctr">
              <a:buNone/>
            </a:pPr>
            <a:r>
              <a:rPr lang="it-IT" dirty="0"/>
              <a:t>PROFESSIONALITA’</a:t>
            </a:r>
          </a:p>
        </p:txBody>
      </p:sp>
    </p:spTree>
    <p:extLst>
      <p:ext uri="{BB962C8B-B14F-4D97-AF65-F5344CB8AC3E}">
        <p14:creationId xmlns:p14="http://schemas.microsoft.com/office/powerpoint/2010/main" val="2689089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30000">
        <p159:morph option="byObject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10" grpId="0" animBg="1"/>
      <p:bldP spid="11" grpId="0" animBg="1"/>
      <p:bldP spid="6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50D0A14-C4A1-44C1-B979-1E55927ACF91}"/>
              </a:ext>
            </a:extLst>
          </p:cNvPr>
          <p:cNvSpPr txBox="1"/>
          <p:nvPr/>
        </p:nvSpPr>
        <p:spPr>
          <a:xfrm>
            <a:off x="8580582" y="76627"/>
            <a:ext cx="3514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latin typeface="Palace Script MT" panose="030303020206070C0B05" pitchFamily="66" charset="0"/>
              </a:rPr>
              <a:t>Studio Anedda</a:t>
            </a:r>
          </a:p>
        </p:txBody>
      </p:sp>
      <p:graphicFrame>
        <p:nvGraphicFramePr>
          <p:cNvPr id="37" name="Diagramma 36">
            <a:extLst>
              <a:ext uri="{FF2B5EF4-FFF2-40B4-BE49-F238E27FC236}">
                <a16:creationId xmlns:a16="http://schemas.microsoft.com/office/drawing/2014/main" id="{0A89638F-734F-4F43-B9A0-BE0FA9ACFC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5469627"/>
              </p:ext>
            </p:extLst>
          </p:nvPr>
        </p:nvGraphicFramePr>
        <p:xfrm>
          <a:off x="1696621" y="445233"/>
          <a:ext cx="8798757" cy="6138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1246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>
            <a:extLst>
              <a:ext uri="{FF2B5EF4-FFF2-40B4-BE49-F238E27FC236}">
                <a16:creationId xmlns:a16="http://schemas.microsoft.com/office/drawing/2014/main" id="{BB9F150E-F964-4A86-8801-DB0529858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714375"/>
            <a:ext cx="10353762" cy="1257300"/>
          </a:xfrm>
        </p:spPr>
        <p:txBody>
          <a:bodyPr>
            <a:normAutofit fontScale="90000"/>
          </a:bodyPr>
          <a:lstStyle/>
          <a:p>
            <a:r>
              <a:rPr lang="it-IT" sz="4200" dirty="0"/>
              <a:t>CONSULENZA CONTABILE E FISCALE</a:t>
            </a:r>
            <a:br>
              <a:rPr lang="it-IT" dirty="0"/>
            </a:br>
            <a:endParaRPr lang="it-IT" dirty="0"/>
          </a:p>
        </p:txBody>
      </p:sp>
      <p:sp>
        <p:nvSpPr>
          <p:cNvPr id="14" name="Segnaposto contenuto 13">
            <a:extLst>
              <a:ext uri="{FF2B5EF4-FFF2-40B4-BE49-F238E27FC236}">
                <a16:creationId xmlns:a16="http://schemas.microsoft.com/office/drawing/2014/main" id="{02E2EE81-713C-46A1-8B71-0A5C48D39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76450"/>
            <a:ext cx="10353762" cy="3995876"/>
          </a:xfrm>
        </p:spPr>
        <p:txBody>
          <a:bodyPr>
            <a:normAutofit fontScale="85000" lnSpcReduction="20000"/>
          </a:bodyPr>
          <a:lstStyle/>
          <a:p>
            <a:r>
              <a:rPr lang="it-IT" dirty="0"/>
              <a:t>Impianto, tenuta  e revisione contabilità</a:t>
            </a:r>
          </a:p>
          <a:p>
            <a:r>
              <a:rPr lang="it-IT" dirty="0"/>
              <a:t>Assistenza e Redazione Bilanci di Esercizio</a:t>
            </a:r>
          </a:p>
          <a:p>
            <a:r>
              <a:rPr lang="it-IT" dirty="0"/>
              <a:t>Redazione e valutazione situazioni economiche e patrimoniali periodiche</a:t>
            </a:r>
          </a:p>
          <a:p>
            <a:r>
              <a:rPr lang="it-IT" dirty="0"/>
              <a:t>Consulenza Fiscale</a:t>
            </a:r>
          </a:p>
          <a:p>
            <a:r>
              <a:rPr lang="it-IT" dirty="0"/>
              <a:t>Assistenza e Redazione Dichiarazione dei Redditi / IVA / Sostituti Imposta</a:t>
            </a:r>
          </a:p>
          <a:p>
            <a:r>
              <a:rPr lang="it-IT" dirty="0"/>
              <a:t>Pratiche di rimborsi e certificazioni fiscali</a:t>
            </a:r>
          </a:p>
          <a:p>
            <a:r>
              <a:rPr lang="it-IT" dirty="0"/>
              <a:t>Assistenza e Rappresentanza in caso di contenzioso tributario (Accertamenti, Concordati, Conciliazione, Ricorsi in Commissione Tributaria)</a:t>
            </a:r>
          </a:p>
          <a:p>
            <a:r>
              <a:rPr lang="it-IT" dirty="0"/>
              <a:t>Adempimenti amministrativi </a:t>
            </a:r>
          </a:p>
          <a:p>
            <a:r>
              <a:rPr lang="it-IT" dirty="0"/>
              <a:t>Domiciliazioni di imprese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F591379A-2642-432B-BC89-BF74BDBE0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7341" y="-151058"/>
            <a:ext cx="3511600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2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5000">
        <p159:morph option="byObject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4AFD32-8D4B-44FF-83CC-2E4574362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CONSULENZA SOCIETARIA E AZIENDALE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9798856-2E36-4987-8F8E-9DDE26BA77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Analisi valutative per la  costituzione di società</a:t>
            </a:r>
          </a:p>
          <a:p>
            <a:r>
              <a:rPr lang="it-IT" dirty="0"/>
              <a:t>Assistenza alla redazione di Atti Costitutivi e Statuti</a:t>
            </a:r>
          </a:p>
          <a:p>
            <a:r>
              <a:rPr lang="it-IT" dirty="0"/>
              <a:t>Consulenza in Operazioni straordinarie</a:t>
            </a:r>
          </a:p>
          <a:p>
            <a:r>
              <a:rPr lang="it-IT" dirty="0" err="1"/>
              <a:t>Mergers</a:t>
            </a:r>
            <a:r>
              <a:rPr lang="it-IT" dirty="0"/>
              <a:t> &amp; </a:t>
            </a:r>
            <a:r>
              <a:rPr lang="it-IT" dirty="0" err="1"/>
              <a:t>Acquisition</a:t>
            </a:r>
            <a:endParaRPr lang="it-IT" dirty="0"/>
          </a:p>
          <a:p>
            <a:r>
              <a:rPr lang="it-IT" dirty="0"/>
              <a:t>Perizie di Stima e Valutazioni Aziendali</a:t>
            </a:r>
          </a:p>
          <a:p>
            <a:r>
              <a:rPr lang="it-IT" dirty="0"/>
              <a:t>Predisposizione contratti e assistenza alle trattative</a:t>
            </a:r>
          </a:p>
          <a:p>
            <a:r>
              <a:rPr lang="it-IT" dirty="0"/>
              <a:t>Consulenza e assistenza in operazioni di Leverage By Out (LBO)</a:t>
            </a:r>
          </a:p>
          <a:p>
            <a:r>
              <a:rPr lang="it-IT" dirty="0"/>
              <a:t>Servizi di Due Diligence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16432C2-1BAB-4FB5-BEAB-5C89A4163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103" y="0"/>
            <a:ext cx="3511600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46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15000">
        <p159:morph option="byObject"/>
      </p:transition>
    </mc:Choice>
    <mc:Fallback xmlns="">
      <p:transition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BA7B2C-2E88-4096-80FD-334FA599D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714375"/>
            <a:ext cx="10353762" cy="1257300"/>
          </a:xfrm>
        </p:spPr>
        <p:txBody>
          <a:bodyPr>
            <a:normAutofit/>
          </a:bodyPr>
          <a:lstStyle/>
          <a:p>
            <a:r>
              <a:rPr lang="it-IT" sz="3800" dirty="0"/>
              <a:t>CONSULENZA DEL LAVORO ED ELABORAZIONE PAGHE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386378-0560-4637-8C9B-90016603A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Consulenza del Lavoro</a:t>
            </a:r>
          </a:p>
          <a:p>
            <a:r>
              <a:rPr lang="it-IT" dirty="0"/>
              <a:t>Elaborazione buste paghe</a:t>
            </a:r>
          </a:p>
          <a:p>
            <a:r>
              <a:rPr lang="it-IT" dirty="0"/>
              <a:t>Assistenza negli adempimenti di assunzione e licenziamento</a:t>
            </a:r>
          </a:p>
          <a:p>
            <a:r>
              <a:rPr lang="it-IT" dirty="0"/>
              <a:t>Redazione </a:t>
            </a:r>
            <a:r>
              <a:rPr lang="it-IT" dirty="0" err="1"/>
              <a:t>Uniemens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F614005-BD98-46D5-A899-41770E6D6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475" y="-151058"/>
            <a:ext cx="3511600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83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15000">
        <p159:morph option="byObject"/>
      </p:transition>
    </mc:Choice>
    <mc:Fallback xmlns="">
      <p:transition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9CBDE4-A1FB-4272-9C12-0F4BEE2E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120" y="895350"/>
            <a:ext cx="10353762" cy="1257300"/>
          </a:xfrm>
        </p:spPr>
        <p:txBody>
          <a:bodyPr>
            <a:noAutofit/>
          </a:bodyPr>
          <a:lstStyle/>
          <a:p>
            <a:r>
              <a:rPr lang="it-IT" sz="3800" dirty="0"/>
              <a:t>ASSISTENZA TECNICA, RENDICONTAZIONE,  MONITORAGGIO E REVISIONE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FB50EEB-A20B-4615-A4CC-8BD273BE5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120" y="2671762"/>
            <a:ext cx="10353762" cy="3714749"/>
          </a:xfrm>
        </p:spPr>
        <p:txBody>
          <a:bodyPr/>
          <a:lstStyle/>
          <a:p>
            <a:r>
              <a:rPr lang="it-IT" dirty="0"/>
              <a:t> Attività di Assistenza Tecnica a enti pubblici</a:t>
            </a:r>
          </a:p>
          <a:p>
            <a:r>
              <a:rPr lang="it-IT" dirty="0"/>
              <a:t>Attività di Monitoraggio e Rendicontazione di Fondi Nazionali e Comunitari</a:t>
            </a:r>
          </a:p>
          <a:p>
            <a:r>
              <a:rPr lang="it-IT" dirty="0"/>
              <a:t>Controlli di I e di  II livello su Fondi comunitari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55B6926-A9EF-47F0-827A-B84D3B810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7176" y="-7389"/>
            <a:ext cx="3511600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38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10000">
        <p159:morph option="byObject"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EE5810-C558-40F3-B631-952252D6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800" dirty="0"/>
              <a:t>CONSULENZA FINANZIARIA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7B70C20-C2A9-4A17-8F32-5A4B60AB0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Elaborazione di  analisi finanziarie</a:t>
            </a:r>
          </a:p>
          <a:p>
            <a:r>
              <a:rPr lang="it-IT" dirty="0"/>
              <a:t>Predisposizione di  Business Plan</a:t>
            </a:r>
          </a:p>
          <a:p>
            <a:r>
              <a:rPr lang="it-IT" dirty="0"/>
              <a:t>Assistenza e Consulenza nella individuazione di forme di finanziamento</a:t>
            </a:r>
          </a:p>
          <a:p>
            <a:r>
              <a:rPr lang="it-IT" dirty="0"/>
              <a:t>Assistenza  per la partecipazione a Bandi Comunitari, Nazionali, Regionali</a:t>
            </a:r>
          </a:p>
          <a:p>
            <a:r>
              <a:rPr lang="it-IT" dirty="0"/>
              <a:t>Valutazioni  e assistenza in processi  di consolidamento  finanziario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2CFB333-239E-489A-A182-D03966C07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6136" y="0"/>
            <a:ext cx="3511600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73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15500">
        <p159:morph option="byObject"/>
      </p:transition>
    </mc:Choice>
    <mc:Fallback xmlns="">
      <p:transition advTm="15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9BAF4C-14FB-49A7-BC20-5ED5A1A00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800" dirty="0"/>
              <a:t>INCARICHI IN SOCIETA’ ED ENTI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19DC013-62AB-4878-B7D1-6ABD097C1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Consiglieri di Amministrazione in società ed Enti</a:t>
            </a:r>
          </a:p>
          <a:p>
            <a:r>
              <a:rPr lang="it-IT" dirty="0"/>
              <a:t>Sindaci di società ed enti</a:t>
            </a:r>
          </a:p>
          <a:p>
            <a:r>
              <a:rPr lang="it-IT" dirty="0"/>
              <a:t>Componenti del Nucleo di Valutazione e Organismi indipendenti di Valutazione</a:t>
            </a:r>
          </a:p>
          <a:p>
            <a:r>
              <a:rPr lang="it-IT" dirty="0"/>
              <a:t>Revisori Legali</a:t>
            </a:r>
          </a:p>
          <a:p>
            <a:r>
              <a:rPr lang="it-IT" dirty="0"/>
              <a:t>Revisori in Enti Pubblici e Enti Locali</a:t>
            </a:r>
          </a:p>
          <a:p>
            <a:r>
              <a:rPr lang="it-IT" dirty="0"/>
              <a:t>Commissari Governativi e Liquidatori di enti cooperativi</a:t>
            </a:r>
          </a:p>
          <a:p>
            <a:r>
              <a:rPr lang="it-IT" dirty="0"/>
              <a:t>Componenti di </a:t>
            </a:r>
            <a:r>
              <a:rPr lang="it-IT" dirty="0" err="1"/>
              <a:t>Advisory</a:t>
            </a:r>
            <a:r>
              <a:rPr lang="it-IT" dirty="0"/>
              <a:t> Board in Fondi di Private Equity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5C4C05E-7567-4545-967D-98892154A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1742" y="-48117"/>
            <a:ext cx="3511600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59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15500">
        <p159:morph option="byObject"/>
      </p:transition>
    </mc:Choice>
    <mc:Fallback xmlns="">
      <p:transition advTm="15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offee">
      <a:dk1>
        <a:sysClr val="windowText" lastClr="000000"/>
      </a:dk1>
      <a:lt1>
        <a:sysClr val="window" lastClr="FFFFFF"/>
      </a:lt1>
      <a:dk2>
        <a:srgbClr val="4E3B30"/>
      </a:dk2>
      <a:lt2>
        <a:srgbClr val="F4EEDC"/>
      </a:lt2>
      <a:accent1>
        <a:srgbClr val="CC830E"/>
      </a:accent1>
      <a:accent2>
        <a:srgbClr val="B54C2D"/>
      </a:accent2>
      <a:accent3>
        <a:srgbClr val="99570C"/>
      </a:accent3>
      <a:accent4>
        <a:srgbClr val="C17529"/>
      </a:accent4>
      <a:accent5>
        <a:srgbClr val="A19574"/>
      </a:accent5>
      <a:accent6>
        <a:srgbClr val="A49518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866_TF12214701" id="{B73A1B18-B8E6-438B-871E-978ABF690FDE}" vid="{290171A7-FD28-4592-841F-4B2139457F95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1026</Words>
  <Application>Microsoft Office PowerPoint</Application>
  <PresentationFormat>Widescreen</PresentationFormat>
  <Paragraphs>87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0" baseType="lpstr">
      <vt:lpstr>Calibri</vt:lpstr>
      <vt:lpstr>Goudy Old Style</vt:lpstr>
      <vt:lpstr>Palace Script MT</vt:lpstr>
      <vt:lpstr>Wingdings 2</vt:lpstr>
      <vt:lpstr>SlateVTI</vt:lpstr>
      <vt:lpstr>Il più grande nemico della conoscenza non è l'ignoranza, è l'illusione della conoscenza" S. Hawking</vt:lpstr>
      <vt:lpstr>I nostri valori</vt:lpstr>
      <vt:lpstr>Presentazione standard di PowerPoint</vt:lpstr>
      <vt:lpstr>CONSULENZA CONTABILE E FISCALE </vt:lpstr>
      <vt:lpstr>CONSULENZA SOCIETARIA E AZIENDALE</vt:lpstr>
      <vt:lpstr>CONSULENZA DEL LAVORO ED ELABORAZIONE PAGHE</vt:lpstr>
      <vt:lpstr>ASSISTENZA TECNICA, RENDICONTAZIONE,  MONITORAGGIO E REVISIONE</vt:lpstr>
      <vt:lpstr>CONSULENZA FINANZIARIA</vt:lpstr>
      <vt:lpstr>INCARICHI IN SOCIETA’ ED ENTI</vt:lpstr>
      <vt:lpstr>I SOCI</vt:lpstr>
      <vt:lpstr>Dott. Marcello Anedda</vt:lpstr>
      <vt:lpstr>Presentazione standard di PowerPoint</vt:lpstr>
      <vt:lpstr>Presentazione standard di PowerPoint</vt:lpstr>
      <vt:lpstr>Dott. Sandro Anedda</vt:lpstr>
      <vt:lpstr>CONTATTI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più grande nemico della conoscenza non è l'ignoranza, è l'illusione della conoscenza" S. Hawking</dc:title>
  <dc:creator>Administrator</dc:creator>
  <cp:lastModifiedBy>Administrator</cp:lastModifiedBy>
  <cp:revision>21</cp:revision>
  <cp:lastPrinted>2021-02-03T14:42:32Z</cp:lastPrinted>
  <dcterms:created xsi:type="dcterms:W3CDTF">2021-02-03T11:11:15Z</dcterms:created>
  <dcterms:modified xsi:type="dcterms:W3CDTF">2023-08-07T13:48:29Z</dcterms:modified>
</cp:coreProperties>
</file>